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17"/>
    <p:restoredTop sz="96327"/>
  </p:normalViewPr>
  <p:slideViewPr>
    <p:cSldViewPr snapToGrid="0" snapToObjects="1">
      <p:cViewPr varScale="1">
        <p:scale>
          <a:sx n="85" d="100"/>
          <a:sy n="85" d="100"/>
        </p:scale>
        <p:origin x="8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91DCB-A29F-9B4F-83BD-8C808F58D638}" type="datetimeFigureOut">
              <a:rPr lang="nl-BE" smtClean="0"/>
              <a:t>22/06/2022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63AA8-8D9B-2646-8113-EF717DC9F338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55357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B28B-6A2E-0248-931C-1F88F0537C55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AE86-4231-D245-B08A-BB3F274FAF6A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B28B-6A2E-0248-931C-1F88F0537C55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AE86-4231-D245-B08A-BB3F274FAF6A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B28B-6A2E-0248-931C-1F88F0537C55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AE86-4231-D245-B08A-BB3F274FAF6A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B28B-6A2E-0248-931C-1F88F0537C55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AE86-4231-D245-B08A-BB3F274FAF6A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B28B-6A2E-0248-931C-1F88F0537C55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AE86-4231-D245-B08A-BB3F274FAF6A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B28B-6A2E-0248-931C-1F88F0537C55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AE86-4231-D245-B08A-BB3F274FAF6A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B28B-6A2E-0248-931C-1F88F0537C55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AE86-4231-D245-B08A-BB3F274FAF6A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B28B-6A2E-0248-931C-1F88F0537C55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AE86-4231-D245-B08A-BB3F274FAF6A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B28B-6A2E-0248-931C-1F88F0537C55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AE86-4231-D245-B08A-BB3F274FAF6A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B28B-6A2E-0248-931C-1F88F0537C55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AE86-4231-D245-B08A-BB3F274FAF6A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BB28B-6A2E-0248-931C-1F88F0537C55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BAE86-4231-D245-B08A-BB3F274FAF6A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BB28B-6A2E-0248-931C-1F88F0537C55}" type="datetimeFigureOut">
              <a:rPr lang="en-US" smtClean="0"/>
              <a:t>6/22/2022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BAE86-4231-D245-B08A-BB3F274FAF6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15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2540" y="3443"/>
            <a:ext cx="9144000" cy="157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7226" y="471356"/>
            <a:ext cx="7886700" cy="880019"/>
          </a:xfrm>
        </p:spPr>
        <p:txBody>
          <a:bodyPr>
            <a:normAutofit/>
          </a:bodyPr>
          <a:lstStyle/>
          <a:p>
            <a:r>
              <a:rPr lang="en-US" sz="2400" b="1" dirty="0" err="1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Voorstelling</a:t>
            </a:r>
            <a:r>
              <a:rPr lang="en-US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missie-visie</a:t>
            </a:r>
            <a:r>
              <a:rPr lang="en-US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 </a:t>
            </a:r>
            <a:r>
              <a:rPr lang="en-US" sz="2400" b="1" dirty="0" err="1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tekst</a:t>
            </a:r>
            <a:endParaRPr lang="en-US" sz="2400" b="1" dirty="0">
              <a:solidFill>
                <a:schemeClr val="accent2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908" y="3153144"/>
            <a:ext cx="3735092" cy="1990355"/>
          </a:xfrm>
        </p:spPr>
      </p:pic>
      <p:sp>
        <p:nvSpPr>
          <p:cNvPr id="7" name="Rectangle 11">
            <a:extLst>
              <a:ext uri="{FF2B5EF4-FFF2-40B4-BE49-F238E27FC236}">
                <a16:creationId xmlns:a16="http://schemas.microsoft.com/office/drawing/2014/main" id="{CB65BF12-68C3-88CE-3A1C-59D768BB1D20}"/>
              </a:ext>
            </a:extLst>
          </p:cNvPr>
          <p:cNvSpPr/>
          <p:nvPr/>
        </p:nvSpPr>
        <p:spPr>
          <a:xfrm>
            <a:off x="1449093" y="1809625"/>
            <a:ext cx="4572000" cy="2094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tx2"/>
                </a:solidFill>
                <a:latin typeface="Montserrat Medium" charset="0"/>
                <a:ea typeface="Montserrat Medium" charset="0"/>
                <a:cs typeface="Montserrat Medium" charset="0"/>
              </a:rPr>
              <a:t>Achtergrond - Motivering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1100" dirty="0">
              <a:solidFill>
                <a:schemeClr val="tx2"/>
              </a:solidFill>
              <a:latin typeface="Montserrat Medium" charset="0"/>
              <a:ea typeface="Montserrat Medium" charset="0"/>
              <a:cs typeface="Montserrat Medium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tx2"/>
                </a:solidFill>
                <a:latin typeface="Montserrat Medium" charset="0"/>
                <a:ea typeface="Montserrat Medium" charset="0"/>
                <a:cs typeface="Montserrat Medium" charset="0"/>
              </a:rPr>
              <a:t>Stappenplan</a:t>
            </a:r>
          </a:p>
          <a:p>
            <a:pPr marL="5143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tx2"/>
                </a:solidFill>
                <a:latin typeface="Montserrat Medium" charset="0"/>
                <a:ea typeface="Montserrat Medium" charset="0"/>
                <a:cs typeface="Montserrat Medium" charset="0"/>
              </a:rPr>
              <a:t>Werkgroep</a:t>
            </a:r>
          </a:p>
          <a:p>
            <a:pPr marL="5143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tx2"/>
                </a:solidFill>
                <a:latin typeface="Montserrat Medium" charset="0"/>
                <a:ea typeface="Montserrat Medium" charset="0"/>
                <a:cs typeface="Montserrat Medium" charset="0"/>
              </a:rPr>
              <a:t>Beleidsweekend</a:t>
            </a:r>
          </a:p>
          <a:p>
            <a:pPr marL="5143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tx2"/>
                </a:solidFill>
                <a:latin typeface="Montserrat Medium" charset="0"/>
                <a:ea typeface="Montserrat Medium" charset="0"/>
                <a:cs typeface="Montserrat Medium" charset="0"/>
              </a:rPr>
              <a:t>Bevragen stakeholders</a:t>
            </a:r>
          </a:p>
          <a:p>
            <a:pPr marL="5143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1100" dirty="0">
                <a:solidFill>
                  <a:schemeClr val="tx2"/>
                </a:solidFill>
                <a:latin typeface="Montserrat Medium" charset="0"/>
                <a:ea typeface="Montserrat Medium" charset="0"/>
                <a:cs typeface="Montserrat Medium" charset="0"/>
              </a:rPr>
              <a:t>Naar een krachtige tekst</a:t>
            </a:r>
          </a:p>
          <a:p>
            <a:pPr marL="514350" lvl="1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nl-NL" sz="1100" dirty="0">
              <a:solidFill>
                <a:schemeClr val="tx2"/>
              </a:solidFill>
              <a:latin typeface="Montserrat Medium" charset="0"/>
              <a:ea typeface="Montserrat Medium" charset="0"/>
              <a:cs typeface="Montserrat Medium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5599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2540" y="3443"/>
            <a:ext cx="9144000" cy="157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388" y="662189"/>
            <a:ext cx="7886700" cy="880019"/>
          </a:xfrm>
        </p:spPr>
        <p:txBody>
          <a:bodyPr>
            <a:normAutofit/>
          </a:bodyPr>
          <a:lstStyle/>
          <a:p>
            <a:r>
              <a:rPr lang="en-US" sz="2400" b="1" dirty="0" err="1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Situering</a:t>
            </a:r>
            <a:br>
              <a:rPr lang="en-US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</a:br>
            <a:endParaRPr lang="en-US" sz="2400" b="1" dirty="0">
              <a:solidFill>
                <a:schemeClr val="accent2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908" y="3153144"/>
            <a:ext cx="3735092" cy="1990355"/>
          </a:xfrm>
        </p:spPr>
      </p:pic>
      <p:sp>
        <p:nvSpPr>
          <p:cNvPr id="12" name="Rectangle 11"/>
          <p:cNvSpPr/>
          <p:nvPr/>
        </p:nvSpPr>
        <p:spPr>
          <a:xfrm>
            <a:off x="911879" y="1825626"/>
            <a:ext cx="6185964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11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nl-BE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leven in een complexe wereld </a:t>
            </a:r>
            <a:endParaRPr lang="nl-BE" sz="1200" u="sng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BE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omgaan met veranderingen en beperkingen </a:t>
            </a:r>
            <a:endParaRPr lang="nl-BE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BE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klinische psychologie op maatschappelijk en persoonlijk vlak</a:t>
            </a:r>
            <a:endParaRPr lang="nl-BE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BE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door middel van preventie, diagnostiek, begeleiding, behandeling en beleidsvoering </a:t>
            </a:r>
            <a:endParaRPr lang="nl-BE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BE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het welbevinden bevorderen, psychisch lijden verminderen en beperkingen leren aanvaarden</a:t>
            </a:r>
            <a:endParaRPr lang="nl-BE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BE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nl-BE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BE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betrokkenheid op de samenleving </a:t>
            </a:r>
            <a:endParaRPr lang="nl-BE" sz="12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BE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zodat duidelijk is waar we met deze vereniging naartoe willen en hoe we dit denken te bereiken</a:t>
            </a:r>
            <a:endParaRPr lang="nl-BE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BE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verantwoordingsplicht ten opzichte van onze leden en andere belanghebbenden</a:t>
            </a:r>
          </a:p>
          <a:p>
            <a:endParaRPr lang="en-US" sz="1100" b="1" dirty="0">
              <a:solidFill>
                <a:schemeClr val="accent2"/>
              </a:solidFill>
              <a:latin typeface="Montserrat" charset="0"/>
              <a:ea typeface="Montserrat" charset="0"/>
              <a:cs typeface="Montserrat" charset="0"/>
            </a:endParaRPr>
          </a:p>
          <a:p>
            <a:r>
              <a:rPr lang="en-US" sz="1100" b="1" dirty="0" err="1">
                <a:solidFill>
                  <a:srgbClr val="0070C0"/>
                </a:solidFill>
                <a:latin typeface="Montserrat" charset="0"/>
                <a:ea typeface="Montserrat" charset="0"/>
                <a:cs typeface="Montserrat" charset="0"/>
              </a:rPr>
              <a:t>opdracht</a:t>
            </a:r>
            <a:r>
              <a:rPr lang="en-US" sz="1100" b="1" dirty="0">
                <a:solidFill>
                  <a:srgbClr val="0070C0"/>
                </a:solidFill>
                <a:latin typeface="Montserrat" charset="0"/>
                <a:ea typeface="Montserrat" charset="0"/>
                <a:cs typeface="Montserrat" charset="0"/>
              </a:rPr>
              <a:t> </a:t>
            </a:r>
            <a:r>
              <a:rPr lang="en-US" sz="1100" b="1" dirty="0" err="1">
                <a:solidFill>
                  <a:srgbClr val="0070C0"/>
                </a:solidFill>
                <a:latin typeface="Montserrat" charset="0"/>
                <a:ea typeface="Montserrat" charset="0"/>
                <a:cs typeface="Montserrat" charset="0"/>
              </a:rPr>
              <a:t>gedragen</a:t>
            </a:r>
            <a:r>
              <a:rPr lang="en-US" sz="1100" b="1" dirty="0">
                <a:solidFill>
                  <a:srgbClr val="0070C0"/>
                </a:solidFill>
                <a:latin typeface="Montserrat" charset="0"/>
                <a:ea typeface="Montserrat" charset="0"/>
                <a:cs typeface="Montserrat" charset="0"/>
              </a:rPr>
              <a:t> door de </a:t>
            </a:r>
            <a:r>
              <a:rPr lang="en-US" sz="1100" b="1" dirty="0" err="1">
                <a:solidFill>
                  <a:srgbClr val="0070C0"/>
                </a:solidFill>
                <a:latin typeface="Montserrat" charset="0"/>
                <a:ea typeface="Montserrat" charset="0"/>
                <a:cs typeface="Montserrat" charset="0"/>
              </a:rPr>
              <a:t>leden</a:t>
            </a:r>
            <a:endParaRPr lang="nl-BE" sz="11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nl-BE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200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2540" y="3443"/>
            <a:ext cx="9144000" cy="157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879" y="618411"/>
            <a:ext cx="7886700" cy="880019"/>
          </a:xfrm>
        </p:spPr>
        <p:txBody>
          <a:bodyPr>
            <a:normAutofit fontScale="90000"/>
          </a:bodyPr>
          <a:lstStyle/>
          <a:p>
            <a:r>
              <a:rPr lang="nl-NL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Wie zijn we? </a:t>
            </a:r>
            <a:br>
              <a:rPr lang="nl-NL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</a:br>
            <a:br>
              <a:rPr lang="nl-NL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</a:br>
            <a:endParaRPr lang="nl-NL" sz="2400" b="1" dirty="0">
              <a:solidFill>
                <a:schemeClr val="accent2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908" y="3153144"/>
            <a:ext cx="3735092" cy="1990355"/>
          </a:xfrm>
        </p:spPr>
      </p:pic>
      <p:sp>
        <p:nvSpPr>
          <p:cNvPr id="12" name="Rectangle 11"/>
          <p:cNvSpPr/>
          <p:nvPr/>
        </p:nvSpPr>
        <p:spPr>
          <a:xfrm>
            <a:off x="911879" y="1672550"/>
            <a:ext cx="618596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wetenschappelijke en professionele vereniging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vereniging – belangenbehartiging en ondersteuning leden in de uitoefening van het beroep</a:t>
            </a:r>
          </a:p>
          <a:p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pleitbezorger voor kwaliteit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nauwe samenwerking met universiteiten en andere wetenschappelijke verenigingen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gesprekspartner voor overheden, ziekenfondsen, werkgevers, patiëntenverenigingen en andere belanghebbenden </a:t>
            </a:r>
          </a:p>
          <a:p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democratische vereniging voor en door leden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 de divisies en geven hen inspraak in het beleid via de Raad van Bestuur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 psychologenkringen nauw verbonden met wat er reilt en zeilt op de werkvloer 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Algemene Vergadering bepaalt de koers </a:t>
            </a:r>
          </a:p>
          <a:p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diverse groep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beweegt tussen de grenzen van humane en de natuurwetenschappen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rijkdom van modellen en onderliggende mensvisies (</a:t>
            </a:r>
            <a:r>
              <a:rPr lang="nl-NL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bvb</a:t>
            </a:r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stromingen binnen de psychotherapie)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vlinder (psyché in het Grieks) symboliseert deze diversiteit in kijk op mens en samenleving</a:t>
            </a:r>
          </a:p>
          <a:p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100" b="1" dirty="0">
                <a:solidFill>
                  <a:srgbClr val="0070C0"/>
                </a:solidFill>
                <a:latin typeface="Montserrat" charset="0"/>
                <a:ea typeface="Montserrat" charset="0"/>
                <a:cs typeface="Montserrat" charset="0"/>
              </a:rPr>
              <a:t>beroepsbelangen en kwaliteit staan voorop</a:t>
            </a:r>
            <a:endParaRPr lang="nl-NL" sz="1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62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2540" y="3443"/>
            <a:ext cx="9144000" cy="157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879" y="597766"/>
            <a:ext cx="7886700" cy="880019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Wat </a:t>
            </a:r>
            <a:r>
              <a:rPr lang="en-US" sz="2400" b="1" dirty="0" err="1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willen</a:t>
            </a:r>
            <a:r>
              <a:rPr lang="en-US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 we? </a:t>
            </a:r>
            <a:br>
              <a:rPr lang="en-US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</a:br>
            <a:br>
              <a:rPr lang="nl-NL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</a:br>
            <a:endParaRPr lang="en-US" sz="2400" b="1" dirty="0">
              <a:solidFill>
                <a:schemeClr val="accent2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908" y="3153144"/>
            <a:ext cx="3735092" cy="1990355"/>
          </a:xfrm>
        </p:spPr>
      </p:pic>
      <p:sp>
        <p:nvSpPr>
          <p:cNvPr id="12" name="Rectangle 11"/>
          <p:cNvSpPr/>
          <p:nvPr/>
        </p:nvSpPr>
        <p:spPr>
          <a:xfrm>
            <a:off x="911879" y="1825626"/>
            <a:ext cx="6185964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autonome beroepsuitoefening garanderen en adequate financiering 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integratie van de klinische psychologie als volwaardige discipline in de gezondheidszorg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kwaliteitsvolle zorg vertrekt vanuit ethisch bewustzijn (deontologie en tuchtorgaan)</a:t>
            </a:r>
          </a:p>
          <a:p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oog hebben voor het welzijn van de bevolking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health benadering - zorg organiseren en financieren vanuit de behoeften van de volledige populatie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medische benadering van gezondheid veranderen - van nadruk op ziekte naar welbevinden</a:t>
            </a:r>
          </a:p>
          <a:p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samenwerking 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andere disciplines in de gezondheidszorg 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collega-psychologen buiten de gezondheidszorg</a:t>
            </a:r>
          </a:p>
          <a:p>
            <a:endParaRPr lang="nl-NL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100" b="1" dirty="0">
                <a:solidFill>
                  <a:srgbClr val="0070C0"/>
                </a:solidFill>
                <a:latin typeface="Montserrat" charset="0"/>
                <a:ea typeface="Montserrat" charset="0"/>
                <a:cs typeface="Montserrat" charset="0"/>
              </a:rPr>
              <a:t>alle burgers krijgen toegang tot laagdrempelige, betaalbare en kwaliteitsvolle psychologische zorg aangepast aan hun hulpvraag</a:t>
            </a:r>
            <a:endParaRPr lang="nl-NL" sz="11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861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2540" y="3443"/>
            <a:ext cx="9144000" cy="157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879" y="425380"/>
            <a:ext cx="7886700" cy="880019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Hoe </a:t>
            </a:r>
            <a:r>
              <a:rPr lang="en-US" sz="2400" b="1" dirty="0" err="1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doen</a:t>
            </a:r>
            <a:r>
              <a:rPr lang="en-US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 we </a:t>
            </a:r>
            <a:r>
              <a:rPr lang="en-US" sz="2400" b="1" dirty="0" err="1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dat</a:t>
            </a:r>
            <a:r>
              <a:rPr lang="en-US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? </a:t>
            </a:r>
            <a:br>
              <a:rPr lang="en-US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</a:br>
            <a:br>
              <a:rPr lang="nl-NL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</a:br>
            <a:r>
              <a:rPr lang="nl-NL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Solidariteit en duidelijke standpunten</a:t>
            </a:r>
            <a:endParaRPr lang="en-US" sz="2400" b="1" dirty="0">
              <a:solidFill>
                <a:schemeClr val="accent2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908" y="3153144"/>
            <a:ext cx="3735092" cy="1990355"/>
          </a:xfrm>
        </p:spPr>
      </p:pic>
      <p:sp>
        <p:nvSpPr>
          <p:cNvPr id="12" name="Rectangle 11"/>
          <p:cNvSpPr/>
          <p:nvPr/>
        </p:nvSpPr>
        <p:spPr>
          <a:xfrm>
            <a:off x="911879" y="1658154"/>
            <a:ext cx="6185964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verbinding </a:t>
            </a:r>
            <a:r>
              <a:rPr lang="nl-NL" sz="11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open debatcultuur</a:t>
            </a:r>
          </a:p>
          <a:p>
            <a:r>
              <a:rPr lang="nl-N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 meerstemmigheid - structuur van cellen en divisies 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spanningsvelden binnen onze wetenschap en onze discipline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zelfstandigen en loontrekkenden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klinisch psychologen met of zonder speciale beroepstitel 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menswetenschappelijk en positief wetenschappelijk paradigma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deze diversiteit verdient erkenning en waardering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basis om solidair met elkaar samen te werken en verdeeldheid te vermijden</a:t>
            </a:r>
          </a:p>
          <a:p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maatschappelijke rol opnemen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vanuit expertise beargumenteerde en gedragen opinies 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constructief en vastberaden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ingebed in de ethiek: onze basishouding omvat openheid, nuance en reflectie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heldere stem en duidelijke standpunten</a:t>
            </a:r>
          </a:p>
          <a:p>
            <a:br>
              <a:rPr lang="nl-NL" sz="1100" b="1" dirty="0">
                <a:solidFill>
                  <a:srgbClr val="0070C0"/>
                </a:solidFill>
                <a:latin typeface="Montserrat" charset="0"/>
                <a:ea typeface="Montserrat" charset="0"/>
                <a:cs typeface="Montserrat" charset="0"/>
              </a:rPr>
            </a:br>
            <a:r>
              <a:rPr lang="nl-NL" sz="1100" b="1" dirty="0">
                <a:solidFill>
                  <a:srgbClr val="0070C0"/>
                </a:solidFill>
                <a:latin typeface="Montserrat" charset="0"/>
                <a:ea typeface="Montserrat" charset="0"/>
                <a:cs typeface="Montserrat" charset="0"/>
              </a:rPr>
              <a:t>zoveel mogelijk klinisch psychologen samenbrengen</a:t>
            </a:r>
          </a:p>
          <a:p>
            <a:endParaRPr lang="nl-NL" sz="1100" b="1" dirty="0">
              <a:solidFill>
                <a:srgbClr val="0070C0"/>
              </a:solidFill>
              <a:latin typeface="Montserrat" charset="0"/>
              <a:ea typeface="Montserrat" charset="0"/>
              <a:cs typeface="Montserrat" charset="0"/>
            </a:endParaRPr>
          </a:p>
          <a:p>
            <a:r>
              <a:rPr lang="nl-NL" sz="1100" b="1" dirty="0">
                <a:solidFill>
                  <a:srgbClr val="0070C0"/>
                </a:solidFill>
                <a:latin typeface="Montserrat" charset="0"/>
                <a:ea typeface="Montserrat" charset="0"/>
                <a:cs typeface="Montserrat" charset="0"/>
              </a:rPr>
              <a:t>respect en verdraagzaamheid over modellen, stromingen, mensvisies en sectoren heen </a:t>
            </a:r>
          </a:p>
        </p:txBody>
      </p:sp>
    </p:spTree>
    <p:extLst>
      <p:ext uri="{BB962C8B-B14F-4D97-AF65-F5344CB8AC3E}">
        <p14:creationId xmlns:p14="http://schemas.microsoft.com/office/powerpoint/2010/main" val="2760943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2540" y="3443"/>
            <a:ext cx="9144000" cy="1574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879" y="257413"/>
            <a:ext cx="7886700" cy="880019"/>
          </a:xfrm>
        </p:spPr>
        <p:txBody>
          <a:bodyPr>
            <a:normAutofit fontScale="90000"/>
          </a:bodyPr>
          <a:lstStyle/>
          <a:p>
            <a:r>
              <a:rPr lang="en-US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Hoe </a:t>
            </a:r>
            <a:r>
              <a:rPr lang="en-US" sz="2400" b="1" dirty="0" err="1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doen</a:t>
            </a:r>
            <a:r>
              <a:rPr lang="en-US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 we </a:t>
            </a:r>
            <a:r>
              <a:rPr lang="en-US" sz="2400" b="1" dirty="0" err="1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dat</a:t>
            </a:r>
            <a:r>
              <a:rPr lang="en-US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?</a:t>
            </a:r>
            <a:br>
              <a:rPr lang="en-US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</a:br>
            <a:br>
              <a:rPr lang="en-US" sz="2400" b="1" dirty="0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</a:br>
            <a:r>
              <a:rPr lang="en-US" sz="2400" b="1" dirty="0" err="1">
                <a:solidFill>
                  <a:schemeClr val="accent2"/>
                </a:solidFill>
                <a:latin typeface="Montserrat" charset="0"/>
                <a:ea typeface="Montserrat" charset="0"/>
                <a:cs typeface="Montserrat" charset="0"/>
              </a:rPr>
              <a:t>Kwaliteitsbevordering</a:t>
            </a:r>
            <a:endParaRPr lang="en-US" sz="2400" b="1" dirty="0">
              <a:solidFill>
                <a:schemeClr val="accent2"/>
              </a:solidFill>
              <a:latin typeface="Montserrat" charset="0"/>
              <a:ea typeface="Montserrat" charset="0"/>
              <a:cs typeface="Montserrat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8908" y="3153144"/>
            <a:ext cx="3735092" cy="1990355"/>
          </a:xfrm>
        </p:spPr>
      </p:pic>
      <p:sp>
        <p:nvSpPr>
          <p:cNvPr id="12" name="Rectangle 11"/>
          <p:cNvSpPr/>
          <p:nvPr/>
        </p:nvSpPr>
        <p:spPr>
          <a:xfrm>
            <a:off x="911879" y="1825626"/>
            <a:ext cx="6185964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1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beoefening van de klinische psychologie is een combinatie van kennis én kunde</a:t>
            </a:r>
          </a:p>
          <a:p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autonomie laat toe om een goed evenwicht te vinden tussen wetenschappelijke evidentie, professionele ervaring en de eigenschappen van de cliënt en </a:t>
            </a:r>
            <a:r>
              <a:rPr lang="nl-NL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diens systeem</a:t>
            </a:r>
            <a:endParaRPr lang="nl-NL" sz="11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omplexiteit en diversiteit </a:t>
            </a:r>
            <a:r>
              <a:rPr lang="nl-NL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vraagt </a:t>
            </a:r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aanpak gevoed door verschillende perspectieven</a:t>
            </a:r>
          </a:p>
          <a:p>
            <a:r>
              <a:rPr lang="nl-NL" sz="1100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nl-NL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ood</a:t>
            </a:r>
            <a:r>
              <a:rPr lang="nl-NL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1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practices</a:t>
            </a:r>
            <a:r>
              <a:rPr lang="nl-NL" sz="11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zijn gebaseerd op consensus binnen de psychologengemeenschap en voldoende wetenschappelijke onderbouwing. </a:t>
            </a:r>
          </a:p>
          <a:p>
            <a:endParaRPr lang="nl-NL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100" b="1" dirty="0">
                <a:solidFill>
                  <a:srgbClr val="0070C0"/>
                </a:solidFill>
                <a:latin typeface="Montserrat" charset="0"/>
                <a:ea typeface="Montserrat" charset="0"/>
                <a:cs typeface="Montserrat" charset="0"/>
              </a:rPr>
              <a:t>leden ondersteunen bij de ethische, competente en verantwoorde uitoefening van het beroep zonder regeldrift</a:t>
            </a:r>
          </a:p>
          <a:p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32068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Custom 6">
      <a:dk1>
        <a:srgbClr val="000000"/>
      </a:dk1>
      <a:lt1>
        <a:srgbClr val="FFFFFF"/>
      </a:lt1>
      <a:dk2>
        <a:srgbClr val="233A63"/>
      </a:dk2>
      <a:lt2>
        <a:srgbClr val="E7E6E6"/>
      </a:lt2>
      <a:accent1>
        <a:srgbClr val="509DD3"/>
      </a:accent1>
      <a:accent2>
        <a:srgbClr val="AAD2AF"/>
      </a:accent2>
      <a:accent3>
        <a:srgbClr val="FEFDFF"/>
      </a:accent3>
      <a:accent4>
        <a:srgbClr val="FEFFFF"/>
      </a:accent4>
      <a:accent5>
        <a:srgbClr val="FEFFFF"/>
      </a:accent5>
      <a:accent6>
        <a:srgbClr val="FEFFFF"/>
      </a:accent6>
      <a:hlink>
        <a:srgbClr val="FEFFFF"/>
      </a:hlink>
      <a:folHlink>
        <a:srgbClr val="FEFF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presentatie VVKP" id="{9077886E-A0AB-3145-AD00-15AA91225A4F}" vid="{04A64138-E792-D744-9933-4DDD235F3B11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Kantoorthema</Template>
  <TotalTime>26109</TotalTime>
  <Words>520</Words>
  <Application>Microsoft Office PowerPoint</Application>
  <PresentationFormat>Diavoorstelling (16:9)</PresentationFormat>
  <Paragraphs>78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Montserrat</vt:lpstr>
      <vt:lpstr>Montserrat Medium</vt:lpstr>
      <vt:lpstr>Kantoorthema</vt:lpstr>
      <vt:lpstr>Voorstelling missie-visie tekst</vt:lpstr>
      <vt:lpstr>Situering </vt:lpstr>
      <vt:lpstr>Wie zijn we?   </vt:lpstr>
      <vt:lpstr>Wat willen we?   </vt:lpstr>
      <vt:lpstr>Hoe doen we dat?   Solidariteit en duidelijke standpunten</vt:lpstr>
      <vt:lpstr>Hoe doen we dat?  Kwaliteitsbevordering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Vlaamse Vereniging van Klinisch Psychologen</dc:title>
  <dc:creator>Lowet Koen BV BE0546893918</dc:creator>
  <cp:lastModifiedBy>Patrick Engelhardt</cp:lastModifiedBy>
  <cp:revision>15</cp:revision>
  <dcterms:created xsi:type="dcterms:W3CDTF">2022-03-31T20:45:40Z</dcterms:created>
  <dcterms:modified xsi:type="dcterms:W3CDTF">2022-06-22T17:50:47Z</dcterms:modified>
</cp:coreProperties>
</file>