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7" r:id="rId5"/>
    <p:sldId id="264" r:id="rId6"/>
    <p:sldId id="269" r:id="rId7"/>
    <p:sldId id="271" r:id="rId8"/>
    <p:sldId id="272" r:id="rId9"/>
    <p:sldId id="288" r:id="rId10"/>
    <p:sldId id="292" r:id="rId11"/>
    <p:sldId id="289" r:id="rId12"/>
    <p:sldId id="290" r:id="rId13"/>
    <p:sldId id="293" r:id="rId14"/>
    <p:sldId id="291" r:id="rId15"/>
    <p:sldId id="299" r:id="rId16"/>
    <p:sldId id="300" r:id="rId17"/>
    <p:sldId id="273" r:id="rId18"/>
    <p:sldId id="274" r:id="rId19"/>
    <p:sldId id="275" r:id="rId20"/>
    <p:sldId id="307" r:id="rId21"/>
    <p:sldId id="309" r:id="rId22"/>
    <p:sldId id="276" r:id="rId23"/>
    <p:sldId id="277" r:id="rId24"/>
    <p:sldId id="278" r:id="rId25"/>
    <p:sldId id="279" r:id="rId26"/>
    <p:sldId id="280" r:id="rId27"/>
    <p:sldId id="281" r:id="rId28"/>
    <p:sldId id="282" r:id="rId29"/>
    <p:sldId id="294" r:id="rId30"/>
    <p:sldId id="295" r:id="rId31"/>
    <p:sldId id="296" r:id="rId32"/>
    <p:sldId id="283" r:id="rId33"/>
    <p:sldId id="284" r:id="rId34"/>
    <p:sldId id="285" r:id="rId35"/>
    <p:sldId id="304" r:id="rId36"/>
    <p:sldId id="303" r:id="rId37"/>
    <p:sldId id="286" r:id="rId38"/>
    <p:sldId id="287" r:id="rId39"/>
  </p:sldIdLst>
  <p:sldSz cx="12192000" cy="6858000"/>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C391"/>
    <a:srgbClr val="2B38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53"/>
  </p:normalViewPr>
  <p:slideViewPr>
    <p:cSldViewPr snapToGrid="0">
      <p:cViewPr varScale="1">
        <p:scale>
          <a:sx n="129" d="100"/>
          <a:sy n="129" d="100"/>
        </p:scale>
        <p:origin x="670" y="10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26EAF-D49A-0D64-FCDD-75F831C3645D}"/>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endParaRPr lang="nl-BE"/>
          </a:p>
        </p:txBody>
      </p:sp>
      <p:sp>
        <p:nvSpPr>
          <p:cNvPr id="3" name="Ondertitel 2">
            <a:extLst>
              <a:ext uri="{FF2B5EF4-FFF2-40B4-BE49-F238E27FC236}">
                <a16:creationId xmlns:a16="http://schemas.microsoft.com/office/drawing/2014/main" id="{402A1270-08AA-09F2-138F-21B36A3669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nl-BE"/>
          </a:p>
        </p:txBody>
      </p:sp>
      <p:sp>
        <p:nvSpPr>
          <p:cNvPr id="4" name="Tijdelijke aanduiding voor datum 3">
            <a:extLst>
              <a:ext uri="{FF2B5EF4-FFF2-40B4-BE49-F238E27FC236}">
                <a16:creationId xmlns:a16="http://schemas.microsoft.com/office/drawing/2014/main" id="{40A3A107-6155-47C3-D0CC-1695624971FD}"/>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5" name="Tijdelijke aanduiding voor voettekst 4">
            <a:extLst>
              <a:ext uri="{FF2B5EF4-FFF2-40B4-BE49-F238E27FC236}">
                <a16:creationId xmlns:a16="http://schemas.microsoft.com/office/drawing/2014/main" id="{39D868A4-9F7D-9EF5-4C03-F7F96D21707D}"/>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78D5D4FD-52EF-8A9F-41D3-F7EEB44D20AA}"/>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60107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44DB40-A74B-A577-6D64-B15EA132130F}"/>
              </a:ext>
            </a:extLst>
          </p:cNvPr>
          <p:cNvSpPr>
            <a:spLocks noGrp="1"/>
          </p:cNvSpPr>
          <p:nvPr>
            <p:ph type="title"/>
          </p:nvPr>
        </p:nvSpPr>
        <p:spPr/>
        <p:txBody>
          <a:bodyPr/>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7E6A5DC8-B416-89DC-A2A0-13BC99650327}"/>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C731240A-A6B3-5D9E-D28F-3C251E5DC5A9}"/>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5" name="Tijdelijke aanduiding voor voettekst 4">
            <a:extLst>
              <a:ext uri="{FF2B5EF4-FFF2-40B4-BE49-F238E27FC236}">
                <a16:creationId xmlns:a16="http://schemas.microsoft.com/office/drawing/2014/main" id="{7CF72A29-20C4-F8F8-91E2-E5378D8FDB58}"/>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EE3B5F4A-05C9-E18A-D744-C024F3FE7AD7}"/>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1652543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472C227-467B-A979-D97F-FB628131D0A1}"/>
              </a:ext>
            </a:extLst>
          </p:cNvPr>
          <p:cNvSpPr>
            <a:spLocks noGrp="1"/>
          </p:cNvSpPr>
          <p:nvPr>
            <p:ph type="title" orient="vert"/>
          </p:nvPr>
        </p:nvSpPr>
        <p:spPr>
          <a:xfrm>
            <a:off x="8724900" y="365125"/>
            <a:ext cx="2628900" cy="5811838"/>
          </a:xfrm>
        </p:spPr>
        <p:txBody>
          <a:bodyPr vert="eaVert"/>
          <a:lstStyle/>
          <a:p>
            <a:r>
              <a:rPr lang="nl-NL"/>
              <a:t>Klik om stijl te bewerken</a:t>
            </a:r>
            <a:endParaRPr lang="nl-BE"/>
          </a:p>
        </p:txBody>
      </p:sp>
      <p:sp>
        <p:nvSpPr>
          <p:cNvPr id="3" name="Tijdelijke aanduiding voor verticale tekst 2">
            <a:extLst>
              <a:ext uri="{FF2B5EF4-FFF2-40B4-BE49-F238E27FC236}">
                <a16:creationId xmlns:a16="http://schemas.microsoft.com/office/drawing/2014/main" id="{1E07F406-EBF2-0724-9CB9-BC88EE30AFC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831243E2-ADAB-ED9E-DF14-E10E879C234F}"/>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5" name="Tijdelijke aanduiding voor voettekst 4">
            <a:extLst>
              <a:ext uri="{FF2B5EF4-FFF2-40B4-BE49-F238E27FC236}">
                <a16:creationId xmlns:a16="http://schemas.microsoft.com/office/drawing/2014/main" id="{9D71F2DC-AE5D-0BD5-EF35-064B0FF44060}"/>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4C079F62-C60A-B408-ED51-F87EE4E1CED1}"/>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29184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C1CEBA-9458-3677-7639-FC4A5C9E5E9D}"/>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BB32A6F7-4CA1-5E81-992F-EFFC634484AA}"/>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88F34D3A-BB80-E3EF-F130-9B01539C87A2}"/>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5" name="Tijdelijke aanduiding voor voettekst 4">
            <a:extLst>
              <a:ext uri="{FF2B5EF4-FFF2-40B4-BE49-F238E27FC236}">
                <a16:creationId xmlns:a16="http://schemas.microsoft.com/office/drawing/2014/main" id="{91370CEB-0253-03AF-C4D0-C97F097DFB03}"/>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B2C5EFE3-22D6-9802-575A-91169DF67704}"/>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654447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16F4AD-5308-B25E-FDCA-0263B284DF6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0EF4847C-C738-996C-A19C-286A80F466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5253494-7DEF-B3C5-C321-D6D7A1E39335}"/>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5" name="Tijdelijke aanduiding voor voettekst 4">
            <a:extLst>
              <a:ext uri="{FF2B5EF4-FFF2-40B4-BE49-F238E27FC236}">
                <a16:creationId xmlns:a16="http://schemas.microsoft.com/office/drawing/2014/main" id="{9847DE02-8050-131D-D872-93471A367902}"/>
              </a:ext>
            </a:extLst>
          </p:cNvPr>
          <p:cNvSpPr>
            <a:spLocks noGrp="1"/>
          </p:cNvSpPr>
          <p:nvPr>
            <p:ph type="ftr" sz="quarter" idx="11"/>
          </p:nvPr>
        </p:nvSpPr>
        <p:spPr/>
        <p:txBody>
          <a:bodyPr/>
          <a:lstStyle/>
          <a:p>
            <a:endParaRPr lang="nl-BE"/>
          </a:p>
        </p:txBody>
      </p:sp>
      <p:sp>
        <p:nvSpPr>
          <p:cNvPr id="6" name="Tijdelijke aanduiding voor dianummer 5">
            <a:extLst>
              <a:ext uri="{FF2B5EF4-FFF2-40B4-BE49-F238E27FC236}">
                <a16:creationId xmlns:a16="http://schemas.microsoft.com/office/drawing/2014/main" id="{C5CCFD19-8582-B7D1-D9C2-292B4999ED5D}"/>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224076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0732E3-8C9A-79C3-8B34-267963EA52D2}"/>
              </a:ext>
            </a:extLst>
          </p:cNvPr>
          <p:cNvSpPr>
            <a:spLocks noGrp="1"/>
          </p:cNvSpPr>
          <p:nvPr>
            <p:ph type="title"/>
          </p:nvPr>
        </p:nvSpPr>
        <p:spPr/>
        <p:txBody>
          <a:body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53301229-1DC3-201B-AE9B-B6519ADF657D}"/>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a:extLst>
              <a:ext uri="{FF2B5EF4-FFF2-40B4-BE49-F238E27FC236}">
                <a16:creationId xmlns:a16="http://schemas.microsoft.com/office/drawing/2014/main" id="{91AAB807-F616-93A8-A123-26F27553706D}"/>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a:extLst>
              <a:ext uri="{FF2B5EF4-FFF2-40B4-BE49-F238E27FC236}">
                <a16:creationId xmlns:a16="http://schemas.microsoft.com/office/drawing/2014/main" id="{DC71EFD7-F98A-4F47-B175-AB04AEB289E4}"/>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6" name="Tijdelijke aanduiding voor voettekst 5">
            <a:extLst>
              <a:ext uri="{FF2B5EF4-FFF2-40B4-BE49-F238E27FC236}">
                <a16:creationId xmlns:a16="http://schemas.microsoft.com/office/drawing/2014/main" id="{CC6418A9-382C-2385-809F-1B0A9B1EB066}"/>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35D94AD1-CCB3-F17A-15D9-D6B77256CA6F}"/>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1620746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DF7F32-28F4-8944-81FD-B70254446D49}"/>
              </a:ext>
            </a:extLst>
          </p:cNvPr>
          <p:cNvSpPr>
            <a:spLocks noGrp="1"/>
          </p:cNvSpPr>
          <p:nvPr>
            <p:ph type="title"/>
          </p:nvPr>
        </p:nvSpPr>
        <p:spPr>
          <a:xfrm>
            <a:off x="839788" y="365125"/>
            <a:ext cx="10515600" cy="1325563"/>
          </a:xfrm>
        </p:spPr>
        <p:txBody>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ED468F03-4136-71C5-B71F-D62EEAEE4D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16C41906-BEE5-BD52-C4C6-61D03A3E3B6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a:extLst>
              <a:ext uri="{FF2B5EF4-FFF2-40B4-BE49-F238E27FC236}">
                <a16:creationId xmlns:a16="http://schemas.microsoft.com/office/drawing/2014/main" id="{97E6A0C2-618E-9F68-1735-EFAEA5E78D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A3625F5-3A2F-37BC-3B1C-A8BE0BF624D8}"/>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a:extLst>
              <a:ext uri="{FF2B5EF4-FFF2-40B4-BE49-F238E27FC236}">
                <a16:creationId xmlns:a16="http://schemas.microsoft.com/office/drawing/2014/main" id="{03B130F9-9673-FABC-597F-88DCF128E8EE}"/>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8" name="Tijdelijke aanduiding voor voettekst 7">
            <a:extLst>
              <a:ext uri="{FF2B5EF4-FFF2-40B4-BE49-F238E27FC236}">
                <a16:creationId xmlns:a16="http://schemas.microsoft.com/office/drawing/2014/main" id="{94CD43C3-3C4B-FD12-84AB-312166281942}"/>
              </a:ext>
            </a:extLst>
          </p:cNvPr>
          <p:cNvSpPr>
            <a:spLocks noGrp="1"/>
          </p:cNvSpPr>
          <p:nvPr>
            <p:ph type="ftr" sz="quarter" idx="11"/>
          </p:nvPr>
        </p:nvSpPr>
        <p:spPr/>
        <p:txBody>
          <a:bodyPr/>
          <a:lstStyle/>
          <a:p>
            <a:endParaRPr lang="nl-BE"/>
          </a:p>
        </p:txBody>
      </p:sp>
      <p:sp>
        <p:nvSpPr>
          <p:cNvPr id="9" name="Tijdelijke aanduiding voor dianummer 8">
            <a:extLst>
              <a:ext uri="{FF2B5EF4-FFF2-40B4-BE49-F238E27FC236}">
                <a16:creationId xmlns:a16="http://schemas.microsoft.com/office/drawing/2014/main" id="{AFA6A192-A98F-1221-DD1D-1FB21933D53F}"/>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190241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29011C-1149-FAD6-C86F-E85C91C08B64}"/>
              </a:ext>
            </a:extLst>
          </p:cNvPr>
          <p:cNvSpPr>
            <a:spLocks noGrp="1"/>
          </p:cNvSpPr>
          <p:nvPr>
            <p:ph type="title"/>
          </p:nvPr>
        </p:nvSpPr>
        <p:spPr/>
        <p:txBody>
          <a:bodyPr/>
          <a:lstStyle/>
          <a:p>
            <a:r>
              <a:rPr lang="nl-NL"/>
              <a:t>Klik om stijl te bewerken</a:t>
            </a:r>
            <a:endParaRPr lang="nl-BE"/>
          </a:p>
        </p:txBody>
      </p:sp>
      <p:sp>
        <p:nvSpPr>
          <p:cNvPr id="3" name="Tijdelijke aanduiding voor datum 2">
            <a:extLst>
              <a:ext uri="{FF2B5EF4-FFF2-40B4-BE49-F238E27FC236}">
                <a16:creationId xmlns:a16="http://schemas.microsoft.com/office/drawing/2014/main" id="{132AED91-17F1-1A8A-9839-11FB32EA6844}"/>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4" name="Tijdelijke aanduiding voor voettekst 3">
            <a:extLst>
              <a:ext uri="{FF2B5EF4-FFF2-40B4-BE49-F238E27FC236}">
                <a16:creationId xmlns:a16="http://schemas.microsoft.com/office/drawing/2014/main" id="{76204004-2EC5-9FD1-ABB9-DF99B84C41B5}"/>
              </a:ext>
            </a:extLst>
          </p:cNvPr>
          <p:cNvSpPr>
            <a:spLocks noGrp="1"/>
          </p:cNvSpPr>
          <p:nvPr>
            <p:ph type="ftr" sz="quarter" idx="11"/>
          </p:nvPr>
        </p:nvSpPr>
        <p:spPr/>
        <p:txBody>
          <a:bodyPr/>
          <a:lstStyle/>
          <a:p>
            <a:endParaRPr lang="nl-BE"/>
          </a:p>
        </p:txBody>
      </p:sp>
      <p:sp>
        <p:nvSpPr>
          <p:cNvPr id="5" name="Tijdelijke aanduiding voor dianummer 4">
            <a:extLst>
              <a:ext uri="{FF2B5EF4-FFF2-40B4-BE49-F238E27FC236}">
                <a16:creationId xmlns:a16="http://schemas.microsoft.com/office/drawing/2014/main" id="{0594FB6E-7A93-E112-1447-ABD83D6F8544}"/>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3756903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4AC8083-FFB2-F359-9F47-F9878DCD8BA1}"/>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3" name="Tijdelijke aanduiding voor voettekst 2">
            <a:extLst>
              <a:ext uri="{FF2B5EF4-FFF2-40B4-BE49-F238E27FC236}">
                <a16:creationId xmlns:a16="http://schemas.microsoft.com/office/drawing/2014/main" id="{39AC0F5F-8CEC-C17B-A509-BE1DF58D4E86}"/>
              </a:ext>
            </a:extLst>
          </p:cNvPr>
          <p:cNvSpPr>
            <a:spLocks noGrp="1"/>
          </p:cNvSpPr>
          <p:nvPr>
            <p:ph type="ftr" sz="quarter" idx="11"/>
          </p:nvPr>
        </p:nvSpPr>
        <p:spPr/>
        <p:txBody>
          <a:bodyPr/>
          <a:lstStyle/>
          <a:p>
            <a:endParaRPr lang="nl-BE"/>
          </a:p>
        </p:txBody>
      </p:sp>
      <p:sp>
        <p:nvSpPr>
          <p:cNvPr id="4" name="Tijdelijke aanduiding voor dianummer 3">
            <a:extLst>
              <a:ext uri="{FF2B5EF4-FFF2-40B4-BE49-F238E27FC236}">
                <a16:creationId xmlns:a16="http://schemas.microsoft.com/office/drawing/2014/main" id="{44884BD3-96E3-2071-C497-D1EFCF389D0E}"/>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830878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FE0BAE-BC0B-CAD2-0256-499BA5CC99C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inhoud 2">
            <a:extLst>
              <a:ext uri="{FF2B5EF4-FFF2-40B4-BE49-F238E27FC236}">
                <a16:creationId xmlns:a16="http://schemas.microsoft.com/office/drawing/2014/main" id="{3AB1ED93-501E-E96D-7174-425777E6B8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a:extLst>
              <a:ext uri="{FF2B5EF4-FFF2-40B4-BE49-F238E27FC236}">
                <a16:creationId xmlns:a16="http://schemas.microsoft.com/office/drawing/2014/main" id="{A7261682-D7D7-D2FE-14A9-0C04E79C1A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67B628B-04AA-27AF-ACE0-B7BCCFBC9B34}"/>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6" name="Tijdelijke aanduiding voor voettekst 5">
            <a:extLst>
              <a:ext uri="{FF2B5EF4-FFF2-40B4-BE49-F238E27FC236}">
                <a16:creationId xmlns:a16="http://schemas.microsoft.com/office/drawing/2014/main" id="{6EF497D5-8B85-9E9D-A584-47DA4B644127}"/>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156D2007-078A-6C3C-216C-DB1FD59EA5B2}"/>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2838305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F498263-9947-6442-5811-CA2F4E2A7CD6}"/>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endParaRPr lang="nl-BE"/>
          </a:p>
        </p:txBody>
      </p:sp>
      <p:sp>
        <p:nvSpPr>
          <p:cNvPr id="3" name="Tijdelijke aanduiding voor afbeelding 2">
            <a:extLst>
              <a:ext uri="{FF2B5EF4-FFF2-40B4-BE49-F238E27FC236}">
                <a16:creationId xmlns:a16="http://schemas.microsoft.com/office/drawing/2014/main" id="{A7EA653D-A510-F74C-FC21-C95CCF7E8B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BE"/>
          </a:p>
        </p:txBody>
      </p:sp>
      <p:sp>
        <p:nvSpPr>
          <p:cNvPr id="4" name="Tijdelijke aanduiding voor tekst 3">
            <a:extLst>
              <a:ext uri="{FF2B5EF4-FFF2-40B4-BE49-F238E27FC236}">
                <a16:creationId xmlns:a16="http://schemas.microsoft.com/office/drawing/2014/main" id="{E740A529-204F-56AF-7DD2-355375725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47A64E13-7ADC-6A3C-DCE4-D9BD00A00B3D}"/>
              </a:ext>
            </a:extLst>
          </p:cNvPr>
          <p:cNvSpPr>
            <a:spLocks noGrp="1"/>
          </p:cNvSpPr>
          <p:nvPr>
            <p:ph type="dt" sz="half" idx="10"/>
          </p:nvPr>
        </p:nvSpPr>
        <p:spPr/>
        <p:txBody>
          <a:bodyPr/>
          <a:lstStyle/>
          <a:p>
            <a:fld id="{78B518A0-41D1-0249-879B-2AE9D1CB1AC3}" type="datetimeFigureOut">
              <a:rPr lang="nl-BE" smtClean="0"/>
              <a:t>13/03/2025</a:t>
            </a:fld>
            <a:endParaRPr lang="nl-BE"/>
          </a:p>
        </p:txBody>
      </p:sp>
      <p:sp>
        <p:nvSpPr>
          <p:cNvPr id="6" name="Tijdelijke aanduiding voor voettekst 5">
            <a:extLst>
              <a:ext uri="{FF2B5EF4-FFF2-40B4-BE49-F238E27FC236}">
                <a16:creationId xmlns:a16="http://schemas.microsoft.com/office/drawing/2014/main" id="{4D6C85B9-F1C1-7679-1E65-E963EED4F883}"/>
              </a:ext>
            </a:extLst>
          </p:cNvPr>
          <p:cNvSpPr>
            <a:spLocks noGrp="1"/>
          </p:cNvSpPr>
          <p:nvPr>
            <p:ph type="ftr" sz="quarter" idx="11"/>
          </p:nvPr>
        </p:nvSpPr>
        <p:spPr/>
        <p:txBody>
          <a:bodyPr/>
          <a:lstStyle/>
          <a:p>
            <a:endParaRPr lang="nl-BE"/>
          </a:p>
        </p:txBody>
      </p:sp>
      <p:sp>
        <p:nvSpPr>
          <p:cNvPr id="7" name="Tijdelijke aanduiding voor dianummer 6">
            <a:extLst>
              <a:ext uri="{FF2B5EF4-FFF2-40B4-BE49-F238E27FC236}">
                <a16:creationId xmlns:a16="http://schemas.microsoft.com/office/drawing/2014/main" id="{2F159973-39DE-AFE1-C190-D4702465CAF2}"/>
              </a:ext>
            </a:extLst>
          </p:cNvPr>
          <p:cNvSpPr>
            <a:spLocks noGrp="1"/>
          </p:cNvSpPr>
          <p:nvPr>
            <p:ph type="sldNum" sz="quarter" idx="12"/>
          </p:nvPr>
        </p:nvSpPr>
        <p:spPr/>
        <p:txBody>
          <a:bodyPr/>
          <a:lstStyle/>
          <a:p>
            <a:fld id="{21E4C6C2-48C7-8E40-B065-26D8D5FE2846}" type="slidenum">
              <a:rPr lang="nl-BE" smtClean="0"/>
              <a:t>‹#›</a:t>
            </a:fld>
            <a:endParaRPr lang="nl-BE"/>
          </a:p>
        </p:txBody>
      </p:sp>
    </p:spTree>
    <p:extLst>
      <p:ext uri="{BB962C8B-B14F-4D97-AF65-F5344CB8AC3E}">
        <p14:creationId xmlns:p14="http://schemas.microsoft.com/office/powerpoint/2010/main" val="2476335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C5687C9-5F93-AE16-3587-9CB5385E96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endParaRPr lang="nl-BE"/>
          </a:p>
        </p:txBody>
      </p:sp>
      <p:sp>
        <p:nvSpPr>
          <p:cNvPr id="3" name="Tijdelijke aanduiding voor tekst 2">
            <a:extLst>
              <a:ext uri="{FF2B5EF4-FFF2-40B4-BE49-F238E27FC236}">
                <a16:creationId xmlns:a16="http://schemas.microsoft.com/office/drawing/2014/main" id="{39FC5151-5E70-B116-FE1A-1DF9068EC5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a:extLst>
              <a:ext uri="{FF2B5EF4-FFF2-40B4-BE49-F238E27FC236}">
                <a16:creationId xmlns:a16="http://schemas.microsoft.com/office/drawing/2014/main" id="{125D01D2-F167-2D04-E56C-925DB2D38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518A0-41D1-0249-879B-2AE9D1CB1AC3}" type="datetimeFigureOut">
              <a:rPr lang="nl-BE" smtClean="0"/>
              <a:t>13/03/2025</a:t>
            </a:fld>
            <a:endParaRPr lang="nl-BE"/>
          </a:p>
        </p:txBody>
      </p:sp>
      <p:sp>
        <p:nvSpPr>
          <p:cNvPr id="5" name="Tijdelijke aanduiding voor voettekst 4">
            <a:extLst>
              <a:ext uri="{FF2B5EF4-FFF2-40B4-BE49-F238E27FC236}">
                <a16:creationId xmlns:a16="http://schemas.microsoft.com/office/drawing/2014/main" id="{34D8B5D0-FCA9-37A2-CC8B-A8DF90475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a:extLst>
              <a:ext uri="{FF2B5EF4-FFF2-40B4-BE49-F238E27FC236}">
                <a16:creationId xmlns:a16="http://schemas.microsoft.com/office/drawing/2014/main" id="{D08D3235-1B0C-FA75-D024-7E0B01F727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E4C6C2-48C7-8E40-B065-26D8D5FE2846}" type="slidenum">
              <a:rPr lang="nl-BE" smtClean="0"/>
              <a:t>‹#›</a:t>
            </a:fld>
            <a:endParaRPr lang="nl-BE"/>
          </a:p>
        </p:txBody>
      </p:sp>
    </p:spTree>
    <p:extLst>
      <p:ext uri="{BB962C8B-B14F-4D97-AF65-F5344CB8AC3E}">
        <p14:creationId xmlns:p14="http://schemas.microsoft.com/office/powerpoint/2010/main" val="4106165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DFB35-5A52-193B-4E0E-67873FD0CABE}"/>
            </a:ext>
          </a:extLst>
        </p:cNvPr>
        <p:cNvGrpSpPr/>
        <p:nvPr/>
      </p:nvGrpSpPr>
      <p:grpSpPr>
        <a:xfrm>
          <a:off x="0" y="0"/>
          <a:ext cx="0" cy="0"/>
          <a:chOff x="0" y="0"/>
          <a:chExt cx="0" cy="0"/>
        </a:xfrm>
      </p:grpSpPr>
      <p:sp>
        <p:nvSpPr>
          <p:cNvPr id="3" name="Ondertitel 2">
            <a:extLst>
              <a:ext uri="{FF2B5EF4-FFF2-40B4-BE49-F238E27FC236}">
                <a16:creationId xmlns:a16="http://schemas.microsoft.com/office/drawing/2014/main" id="{D5ECD0F7-5F67-EAB5-1AA8-435B8559E5F5}"/>
              </a:ext>
            </a:extLst>
          </p:cNvPr>
          <p:cNvSpPr>
            <a:spLocks noGrp="1"/>
          </p:cNvSpPr>
          <p:nvPr>
            <p:ph type="subTitle" idx="1"/>
          </p:nvPr>
        </p:nvSpPr>
        <p:spPr/>
        <p:txBody>
          <a:bodyPr/>
          <a:lstStyle/>
          <a:p>
            <a:endParaRPr lang="nl-BE"/>
          </a:p>
        </p:txBody>
      </p:sp>
      <p:pic>
        <p:nvPicPr>
          <p:cNvPr id="4" name="Google Shape;88;p13">
            <a:extLst>
              <a:ext uri="{FF2B5EF4-FFF2-40B4-BE49-F238E27FC236}">
                <a16:creationId xmlns:a16="http://schemas.microsoft.com/office/drawing/2014/main" id="{6BFE0A7D-120B-6D16-6010-F4E972A894A0}"/>
              </a:ext>
            </a:extLst>
          </p:cNvPr>
          <p:cNvPicPr preferRelativeResize="0"/>
          <p:nvPr/>
        </p:nvPicPr>
        <p:blipFill rotWithShape="1">
          <a:blip r:embed="rId2">
            <a:alphaModFix/>
          </a:blip>
          <a:srcRect/>
          <a:stretch/>
        </p:blipFill>
        <p:spPr>
          <a:xfrm>
            <a:off x="-3387" y="2098667"/>
            <a:ext cx="12192000" cy="4770559"/>
          </a:xfrm>
          <a:prstGeom prst="rect">
            <a:avLst/>
          </a:prstGeom>
          <a:noFill/>
          <a:ln>
            <a:noFill/>
          </a:ln>
        </p:spPr>
      </p:pic>
      <p:sp>
        <p:nvSpPr>
          <p:cNvPr id="5" name="Tekstvak 4">
            <a:extLst>
              <a:ext uri="{FF2B5EF4-FFF2-40B4-BE49-F238E27FC236}">
                <a16:creationId xmlns:a16="http://schemas.microsoft.com/office/drawing/2014/main" id="{ACF94D9E-E584-7C10-DD55-80DA7EC634B8}"/>
              </a:ext>
            </a:extLst>
          </p:cNvPr>
          <p:cNvSpPr txBox="1"/>
          <p:nvPr/>
        </p:nvSpPr>
        <p:spPr>
          <a:xfrm>
            <a:off x="3536676" y="456234"/>
            <a:ext cx="5111873" cy="1138773"/>
          </a:xfrm>
          <a:prstGeom prst="rect">
            <a:avLst/>
          </a:prstGeom>
          <a:noFill/>
        </p:spPr>
        <p:txBody>
          <a:bodyPr wrap="square" rtlCol="0">
            <a:spAutoFit/>
          </a:bodyPr>
          <a:lstStyle/>
          <a:p>
            <a:pPr algn="ctr"/>
            <a:endParaRPr lang="nl-BE" sz="2000" b="1" dirty="0">
              <a:solidFill>
                <a:schemeClr val="accent1">
                  <a:lumMod val="75000"/>
                </a:schemeClr>
              </a:solidFill>
              <a:latin typeface="Open Sans" panose="020B0606030504020204" pitchFamily="34" charset="0"/>
              <a:ea typeface="Open Sans" panose="020B0606030504020204" pitchFamily="34" charset="0"/>
              <a:cs typeface="Open Sans" panose="020B0606030504020204" pitchFamily="34" charset="0"/>
            </a:endParaRPr>
          </a:p>
          <a:p>
            <a:pPr algn="ctr"/>
            <a:r>
              <a:rPr lang="nl-BE" sz="2400" b="1" dirty="0">
                <a:solidFill>
                  <a:srgbClr val="2B385B"/>
                </a:solidFill>
                <a:latin typeface="Open Sans" panose="020B0606030504020204" pitchFamily="34" charset="0"/>
                <a:ea typeface="Open Sans" panose="020B0606030504020204" pitchFamily="34" charset="0"/>
                <a:cs typeface="Open Sans" panose="020B0606030504020204" pitchFamily="34" charset="0"/>
              </a:rPr>
              <a:t>Ontmoetingsavond </a:t>
            </a:r>
          </a:p>
          <a:p>
            <a:pPr algn="ctr"/>
            <a:r>
              <a:rPr lang="nl-BE" sz="2400" dirty="0">
                <a:solidFill>
                  <a:srgbClr val="2B385B"/>
                </a:solidFill>
                <a:latin typeface="Open Sans" panose="020B0606030504020204" pitchFamily="34" charset="0"/>
                <a:ea typeface="Open Sans" panose="020B0606030504020204" pitchFamily="34" charset="0"/>
                <a:cs typeface="Open Sans" panose="020B0606030504020204" pitchFamily="34" charset="0"/>
              </a:rPr>
              <a:t>kinesisten – psychologen </a:t>
            </a:r>
          </a:p>
        </p:txBody>
      </p:sp>
      <p:sp>
        <p:nvSpPr>
          <p:cNvPr id="6" name="Tekstvak 5">
            <a:extLst>
              <a:ext uri="{FF2B5EF4-FFF2-40B4-BE49-F238E27FC236}">
                <a16:creationId xmlns:a16="http://schemas.microsoft.com/office/drawing/2014/main" id="{B0153823-FCDB-E562-4BC1-5C1A34B4E136}"/>
              </a:ext>
            </a:extLst>
          </p:cNvPr>
          <p:cNvSpPr txBox="1"/>
          <p:nvPr/>
        </p:nvSpPr>
        <p:spPr>
          <a:xfrm>
            <a:off x="-3387" y="3549374"/>
            <a:ext cx="12185226" cy="2185214"/>
          </a:xfrm>
          <a:prstGeom prst="rect">
            <a:avLst/>
          </a:prstGeom>
          <a:noFill/>
        </p:spPr>
        <p:txBody>
          <a:bodyPr wrap="square" rtlCol="0">
            <a:spAutoFit/>
          </a:bodyPr>
          <a:lstStyle/>
          <a:p>
            <a:pPr algn="ctr"/>
            <a:r>
              <a:rPr lang="nl-BE"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Thema</a:t>
            </a:r>
          </a:p>
          <a:p>
            <a:pPr algn="ctr"/>
            <a:r>
              <a:rPr lang="nl-BE" sz="5400" dirty="0">
                <a:solidFill>
                  <a:schemeClr val="bg1"/>
                </a:solidFill>
                <a:latin typeface="Open Sans" panose="020B0606030504020204" pitchFamily="34" charset="0"/>
                <a:ea typeface="Open Sans" panose="020B0606030504020204" pitchFamily="34" charset="0"/>
                <a:cs typeface="Open Sans" panose="020B0606030504020204" pitchFamily="34" charset="0"/>
              </a:rPr>
              <a:t>Geïntegreerde en </a:t>
            </a:r>
          </a:p>
          <a:p>
            <a:pPr algn="ctr"/>
            <a:r>
              <a:rPr lang="nl-BE" sz="5400" dirty="0">
                <a:solidFill>
                  <a:schemeClr val="bg1"/>
                </a:solidFill>
                <a:latin typeface="Open Sans" panose="020B0606030504020204" pitchFamily="34" charset="0"/>
                <a:ea typeface="Open Sans" panose="020B0606030504020204" pitchFamily="34" charset="0"/>
                <a:cs typeface="Open Sans" panose="020B0606030504020204" pitchFamily="34" charset="0"/>
              </a:rPr>
              <a:t>doelgerichte zorg</a:t>
            </a:r>
          </a:p>
        </p:txBody>
      </p:sp>
      <p:pic>
        <p:nvPicPr>
          <p:cNvPr id="2" name="Afbeelding 6">
            <a:extLst>
              <a:ext uri="{FF2B5EF4-FFF2-40B4-BE49-F238E27FC236}">
                <a16:creationId xmlns:a16="http://schemas.microsoft.com/office/drawing/2014/main" id="{A67A54AA-B33B-8566-381F-E8520362BE79}"/>
              </a:ext>
            </a:extLst>
          </p:cNvPr>
          <p:cNvPicPr>
            <a:picLocks noChangeAspect="1"/>
          </p:cNvPicPr>
          <p:nvPr/>
        </p:nvPicPr>
        <p:blipFill>
          <a:blip r:embed="rId3"/>
          <a:stretch>
            <a:fillRect/>
          </a:stretch>
        </p:blipFill>
        <p:spPr>
          <a:xfrm>
            <a:off x="9767293" y="422146"/>
            <a:ext cx="1905000" cy="469900"/>
          </a:xfrm>
          <a:prstGeom prst="rect">
            <a:avLst/>
          </a:prstGeom>
        </p:spPr>
      </p:pic>
      <p:pic>
        <p:nvPicPr>
          <p:cNvPr id="8" name="Afbeelding 8">
            <a:extLst>
              <a:ext uri="{FF2B5EF4-FFF2-40B4-BE49-F238E27FC236}">
                <a16:creationId xmlns:a16="http://schemas.microsoft.com/office/drawing/2014/main" id="{641A6C54-992F-F4F6-E332-94D36FCEF775}"/>
              </a:ext>
            </a:extLst>
          </p:cNvPr>
          <p:cNvPicPr>
            <a:picLocks noChangeAspect="1"/>
          </p:cNvPicPr>
          <p:nvPr/>
        </p:nvPicPr>
        <p:blipFill>
          <a:blip r:embed="rId4"/>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492386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7F84C-07AA-3E2C-23F6-5E3CC8F2C3BE}"/>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CF3B3E6B-94BA-9376-DA20-B226C843D81C}"/>
              </a:ext>
            </a:extLst>
          </p:cNvPr>
          <p:cNvSpPr txBox="1"/>
          <p:nvPr/>
        </p:nvSpPr>
        <p:spPr>
          <a:xfrm>
            <a:off x="2171107" y="2582614"/>
            <a:ext cx="7843010" cy="209288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Een lichamelijke klacht zonder duidelijke medische oorzaak is meestal een psychisch probleem.</a:t>
            </a:r>
          </a:p>
        </p:txBody>
      </p:sp>
      <p:pic>
        <p:nvPicPr>
          <p:cNvPr id="2" name="Afbeelding 6">
            <a:extLst>
              <a:ext uri="{FF2B5EF4-FFF2-40B4-BE49-F238E27FC236}">
                <a16:creationId xmlns:a16="http://schemas.microsoft.com/office/drawing/2014/main" id="{34E4B165-0C28-2544-F64C-0B84DAF4494B}"/>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689D58DD-3289-B183-D45F-A3077645D139}"/>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385942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4EC209-D3DA-A7E0-F25C-473BDC607266}"/>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1C7D825C-32B4-32B5-3F43-F11DEF995EC5}"/>
              </a:ext>
            </a:extLst>
          </p:cNvPr>
          <p:cNvSpPr txBox="1"/>
          <p:nvPr/>
        </p:nvSpPr>
        <p:spPr>
          <a:xfrm>
            <a:off x="2171107" y="2582614"/>
            <a:ext cx="7843010" cy="1661993"/>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Bij psychologen praat je eindeloos over je jeugd, zelfs als je gewoon last hebt van je rug.</a:t>
            </a:r>
          </a:p>
        </p:txBody>
      </p:sp>
      <p:pic>
        <p:nvPicPr>
          <p:cNvPr id="2" name="Afbeelding 6">
            <a:extLst>
              <a:ext uri="{FF2B5EF4-FFF2-40B4-BE49-F238E27FC236}">
                <a16:creationId xmlns:a16="http://schemas.microsoft.com/office/drawing/2014/main" id="{254CC334-D2C2-87C3-2D99-165DE5D81316}"/>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637E10A9-F8B6-FED9-430E-3E166F256E8D}"/>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77325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626D8-112B-8040-C219-9E3F1E9F972D}"/>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88C3DB00-9702-7CEE-7929-EBE055D7F613}"/>
              </a:ext>
            </a:extLst>
          </p:cNvPr>
          <p:cNvSpPr txBox="1"/>
          <p:nvPr/>
        </p:nvSpPr>
        <p:spPr>
          <a:xfrm>
            <a:off x="2171107" y="2582614"/>
            <a:ext cx="7843010" cy="1661993"/>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Kinesitherapeuten en psychologen zijn specialisten in geïntegreerde zorg</a:t>
            </a:r>
          </a:p>
        </p:txBody>
      </p:sp>
      <p:pic>
        <p:nvPicPr>
          <p:cNvPr id="2" name="Afbeelding 6">
            <a:extLst>
              <a:ext uri="{FF2B5EF4-FFF2-40B4-BE49-F238E27FC236}">
                <a16:creationId xmlns:a16="http://schemas.microsoft.com/office/drawing/2014/main" id="{0C0E05FC-D486-E1DE-58DD-F5835C60EC96}"/>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3292AA84-2234-0F2D-F66C-36FA8CB06400}"/>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055075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024BA-1B7D-2B81-E0D1-E28461E04D8B}"/>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4912047B-F5EB-5278-5794-27526D72668C}"/>
              </a:ext>
            </a:extLst>
          </p:cNvPr>
          <p:cNvSpPr txBox="1"/>
          <p:nvPr/>
        </p:nvSpPr>
        <p:spPr>
          <a:xfrm>
            <a:off x="2171107" y="2582614"/>
            <a:ext cx="7843010" cy="1661993"/>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Kinesitherapeuten en psychologen zijn specialisten in doelgerichte zorg.</a:t>
            </a:r>
          </a:p>
        </p:txBody>
      </p:sp>
      <p:pic>
        <p:nvPicPr>
          <p:cNvPr id="2" name="Afbeelding 6">
            <a:extLst>
              <a:ext uri="{FF2B5EF4-FFF2-40B4-BE49-F238E27FC236}">
                <a16:creationId xmlns:a16="http://schemas.microsoft.com/office/drawing/2014/main" id="{A16AFF40-2585-0C69-E54C-7A5FC5069AAC}"/>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3526DE58-2546-F65B-CD63-67C76AA298B6}"/>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363231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95381F-F22D-158F-8435-71CDF02914D5}"/>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E904978C-2B4A-EF66-4588-19160E12144D}"/>
              </a:ext>
            </a:extLst>
          </p:cNvPr>
          <p:cNvSpPr txBox="1"/>
          <p:nvPr/>
        </p:nvSpPr>
        <p:spPr>
          <a:xfrm>
            <a:off x="0" y="1967061"/>
            <a:ext cx="12192000" cy="2646878"/>
          </a:xfrm>
          <a:prstGeom prst="rect">
            <a:avLst/>
          </a:prstGeom>
          <a:noFill/>
        </p:spPr>
        <p:txBody>
          <a:bodyPr wrap="square" rtlCol="0">
            <a:spAutoFit/>
          </a:bodyPr>
          <a:lstStyle/>
          <a:p>
            <a:pPr algn="ctr"/>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Centrale vraag voor vanavond</a:t>
            </a:r>
          </a:p>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Kan een zorgverstrekker het zich vandaag de dag überhaupt nog veroorloven om enkel vanuit de eigen discipline te werken?</a:t>
            </a: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b="1" dirty="0">
                <a:solidFill>
                  <a:srgbClr val="89C391"/>
                </a:solidFill>
                <a:latin typeface="Open Sans" panose="020B0606030504020204" pitchFamily="34" charset="0"/>
                <a:ea typeface="Open Sans" panose="020B0606030504020204" pitchFamily="34" charset="0"/>
                <a:cs typeface="Open Sans" panose="020B0606030504020204" pitchFamily="34" charset="0"/>
              </a:rPr>
              <a:t>Wat denk jij?</a:t>
            </a:r>
            <a:endParaRPr lang="nl-NL" dirty="0">
              <a:solidFill>
                <a:srgbClr val="89C39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Afbeelding 6">
            <a:extLst>
              <a:ext uri="{FF2B5EF4-FFF2-40B4-BE49-F238E27FC236}">
                <a16:creationId xmlns:a16="http://schemas.microsoft.com/office/drawing/2014/main" id="{C6EE2A65-F0BB-F034-7336-A61066A54AF4}"/>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6FC95299-5EA8-719E-4972-80C842C85C05}"/>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653892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A330-35E7-E73A-AB2B-B85D4CEF7996}"/>
              </a:ext>
            </a:extLst>
          </p:cNvPr>
          <p:cNvSpPr>
            <a:spLocks noGrp="1"/>
          </p:cNvSpPr>
          <p:nvPr>
            <p:ph type="title"/>
          </p:nvPr>
        </p:nvSpPr>
        <p:spPr/>
        <p:txBody>
          <a:bodyPr/>
          <a:lstStyle/>
          <a:p>
            <a:r>
              <a:rPr lang="fr-BE" dirty="0"/>
              <a:t>Menti 1</a:t>
            </a:r>
            <a:endParaRPr lang="en-BE" dirty="0"/>
          </a:p>
        </p:txBody>
      </p:sp>
    </p:spTree>
    <p:extLst>
      <p:ext uri="{BB962C8B-B14F-4D97-AF65-F5344CB8AC3E}">
        <p14:creationId xmlns:p14="http://schemas.microsoft.com/office/powerpoint/2010/main" val="2782518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F393C8-2D09-3400-4164-7922EB46599D}"/>
            </a:ext>
          </a:extLst>
        </p:cNvPr>
        <p:cNvGrpSpPr/>
        <p:nvPr/>
      </p:nvGrpSpPr>
      <p:grpSpPr>
        <a:xfrm>
          <a:off x="0" y="0"/>
          <a:ext cx="0" cy="0"/>
          <a:chOff x="0" y="0"/>
          <a:chExt cx="0" cy="0"/>
        </a:xfrm>
      </p:grpSpPr>
      <p:sp>
        <p:nvSpPr>
          <p:cNvPr id="3" name="Ondertitel 2">
            <a:extLst>
              <a:ext uri="{FF2B5EF4-FFF2-40B4-BE49-F238E27FC236}">
                <a16:creationId xmlns:a16="http://schemas.microsoft.com/office/drawing/2014/main" id="{19B7EBFF-A213-1CFB-9E85-05DA8E91D11A}"/>
              </a:ext>
            </a:extLst>
          </p:cNvPr>
          <p:cNvSpPr>
            <a:spLocks noGrp="1"/>
          </p:cNvSpPr>
          <p:nvPr>
            <p:ph type="subTitle" idx="1"/>
          </p:nvPr>
        </p:nvSpPr>
        <p:spPr/>
        <p:txBody>
          <a:bodyPr/>
          <a:lstStyle/>
          <a:p>
            <a:endParaRPr lang="nl-BE"/>
          </a:p>
        </p:txBody>
      </p:sp>
      <p:pic>
        <p:nvPicPr>
          <p:cNvPr id="4" name="Google Shape;88;p13">
            <a:extLst>
              <a:ext uri="{FF2B5EF4-FFF2-40B4-BE49-F238E27FC236}">
                <a16:creationId xmlns:a16="http://schemas.microsoft.com/office/drawing/2014/main" id="{2297FAB1-A5C3-A233-6A13-73F25BF0508A}"/>
              </a:ext>
            </a:extLst>
          </p:cNvPr>
          <p:cNvPicPr preferRelativeResize="0"/>
          <p:nvPr/>
        </p:nvPicPr>
        <p:blipFill rotWithShape="1">
          <a:blip r:embed="rId2">
            <a:alphaModFix/>
          </a:blip>
          <a:srcRect/>
          <a:stretch/>
        </p:blipFill>
        <p:spPr>
          <a:xfrm>
            <a:off x="-3387" y="2098667"/>
            <a:ext cx="12192000" cy="4770559"/>
          </a:xfrm>
          <a:prstGeom prst="rect">
            <a:avLst/>
          </a:prstGeom>
          <a:noFill/>
          <a:ln>
            <a:noFill/>
          </a:ln>
        </p:spPr>
      </p:pic>
      <p:sp>
        <p:nvSpPr>
          <p:cNvPr id="6" name="Tekstvak 5">
            <a:extLst>
              <a:ext uri="{FF2B5EF4-FFF2-40B4-BE49-F238E27FC236}">
                <a16:creationId xmlns:a16="http://schemas.microsoft.com/office/drawing/2014/main" id="{2D141FCD-66F4-6DDB-F084-C136CB94A512}"/>
              </a:ext>
            </a:extLst>
          </p:cNvPr>
          <p:cNvSpPr txBox="1"/>
          <p:nvPr/>
        </p:nvSpPr>
        <p:spPr>
          <a:xfrm>
            <a:off x="-3387" y="3549374"/>
            <a:ext cx="12185226" cy="523220"/>
          </a:xfrm>
          <a:prstGeom prst="rect">
            <a:avLst/>
          </a:prstGeom>
          <a:noFill/>
        </p:spPr>
        <p:txBody>
          <a:bodyPr wrap="square" rtlCol="0">
            <a:spAutoFit/>
          </a:bodyPr>
          <a:lstStyle/>
          <a:p>
            <a:pPr algn="ctr"/>
            <a:r>
              <a:rPr lang="nl-BE"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Wat is geïntegreerde en doelgerichte zorg?</a:t>
            </a:r>
          </a:p>
        </p:txBody>
      </p:sp>
      <p:pic>
        <p:nvPicPr>
          <p:cNvPr id="2" name="Afbeelding 6">
            <a:extLst>
              <a:ext uri="{FF2B5EF4-FFF2-40B4-BE49-F238E27FC236}">
                <a16:creationId xmlns:a16="http://schemas.microsoft.com/office/drawing/2014/main" id="{6282F239-60DF-999F-E77B-58DE3B206C09}"/>
              </a:ext>
            </a:extLst>
          </p:cNvPr>
          <p:cNvPicPr>
            <a:picLocks noChangeAspect="1"/>
          </p:cNvPicPr>
          <p:nvPr/>
        </p:nvPicPr>
        <p:blipFill>
          <a:blip r:embed="rId3"/>
          <a:stretch>
            <a:fillRect/>
          </a:stretch>
        </p:blipFill>
        <p:spPr>
          <a:xfrm>
            <a:off x="9767293" y="422146"/>
            <a:ext cx="1905000" cy="469900"/>
          </a:xfrm>
          <a:prstGeom prst="rect">
            <a:avLst/>
          </a:prstGeom>
        </p:spPr>
      </p:pic>
      <p:pic>
        <p:nvPicPr>
          <p:cNvPr id="8" name="Afbeelding 8">
            <a:extLst>
              <a:ext uri="{FF2B5EF4-FFF2-40B4-BE49-F238E27FC236}">
                <a16:creationId xmlns:a16="http://schemas.microsoft.com/office/drawing/2014/main" id="{8432BE56-20B6-7D84-E981-1E25A6DA7730}"/>
              </a:ext>
            </a:extLst>
          </p:cNvPr>
          <p:cNvPicPr>
            <a:picLocks noChangeAspect="1"/>
          </p:cNvPicPr>
          <p:nvPr/>
        </p:nvPicPr>
        <p:blipFill>
          <a:blip r:embed="rId4"/>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6055345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F8A0C-7BA8-3956-6B0E-1D2CA4C55EF9}"/>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4EDA8500-F0FF-B0A7-0E54-F3205322B134}"/>
              </a:ext>
            </a:extLst>
          </p:cNvPr>
          <p:cNvSpPr txBox="1"/>
          <p:nvPr/>
        </p:nvSpPr>
        <p:spPr>
          <a:xfrm>
            <a:off x="693906" y="1967061"/>
            <a:ext cx="10473447" cy="2400657"/>
          </a:xfrm>
          <a:prstGeom prst="rect">
            <a:avLst/>
          </a:prstGeom>
          <a:noFill/>
        </p:spPr>
        <p:txBody>
          <a:bodyPr wrap="square" rtlCol="0">
            <a:spAutoFit/>
          </a:bodyPr>
          <a:lstStyle/>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Heb je op dit moment een goed begrip van doelgerichte en geïntegreerde zorg?</a:t>
            </a: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b="1" dirty="0">
                <a:solidFill>
                  <a:srgbClr val="2B385B"/>
                </a:solidFill>
                <a:latin typeface="Open Sans" panose="020B0606030504020204" pitchFamily="34" charset="0"/>
                <a:ea typeface="Open Sans" panose="020B0606030504020204" pitchFamily="34" charset="0"/>
                <a:cs typeface="Open Sans" panose="020B0606030504020204" pitchFamily="34" charset="0"/>
              </a:rPr>
              <a:t>Absoluut wel	Eerder wel	Eerder niet	Absoluut niet</a:t>
            </a:r>
          </a:p>
        </p:txBody>
      </p:sp>
      <p:pic>
        <p:nvPicPr>
          <p:cNvPr id="2" name="Afbeelding 6">
            <a:extLst>
              <a:ext uri="{FF2B5EF4-FFF2-40B4-BE49-F238E27FC236}">
                <a16:creationId xmlns:a16="http://schemas.microsoft.com/office/drawing/2014/main" id="{9E0736D0-7ED0-530B-6DA5-26FED8C53B2C}"/>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EEEC7530-6B88-31F5-0F41-53C22C569679}"/>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566869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CC8745-86CC-6E91-7EBE-8BC411823744}"/>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18479470-A7AD-2139-43AE-72617D6A7B95}"/>
              </a:ext>
            </a:extLst>
          </p:cNvPr>
          <p:cNvSpPr txBox="1"/>
          <p:nvPr/>
        </p:nvSpPr>
        <p:spPr>
          <a:xfrm>
            <a:off x="693906" y="1967061"/>
            <a:ext cx="10473447" cy="1969770"/>
          </a:xfrm>
          <a:prstGeom prst="rect">
            <a:avLst/>
          </a:prstGeom>
          <a:noFill/>
        </p:spPr>
        <p:txBody>
          <a:bodyPr wrap="square" rtlCol="0">
            <a:spAutoFit/>
          </a:bodyPr>
          <a:lstStyle/>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Sta je open tot samenwerking met andere zorgberoepen?</a:t>
            </a: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b="1" dirty="0">
                <a:solidFill>
                  <a:srgbClr val="2B385B"/>
                </a:solidFill>
                <a:latin typeface="Open Sans" panose="020B0606030504020204" pitchFamily="34" charset="0"/>
                <a:ea typeface="Open Sans" panose="020B0606030504020204" pitchFamily="34" charset="0"/>
                <a:cs typeface="Open Sans" panose="020B0606030504020204" pitchFamily="34" charset="0"/>
              </a:rPr>
              <a:t>Absoluut wel	Eerder wel	Eerder niet	Absoluut niet</a:t>
            </a:r>
          </a:p>
        </p:txBody>
      </p:sp>
      <p:pic>
        <p:nvPicPr>
          <p:cNvPr id="2" name="Afbeelding 6">
            <a:extLst>
              <a:ext uri="{FF2B5EF4-FFF2-40B4-BE49-F238E27FC236}">
                <a16:creationId xmlns:a16="http://schemas.microsoft.com/office/drawing/2014/main" id="{D06F6FD8-B680-CA6C-B21F-8898EC1EDAC7}"/>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7E972283-6205-8D55-75E7-FC4D63EE892E}"/>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703501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150FC7-F8C4-DB5D-2271-7EBCDE3D68EB}"/>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5C7094DF-E34D-C967-323E-CBB07622630C}"/>
              </a:ext>
            </a:extLst>
          </p:cNvPr>
          <p:cNvSpPr txBox="1"/>
          <p:nvPr/>
        </p:nvSpPr>
        <p:spPr>
          <a:xfrm>
            <a:off x="1647217" y="1967061"/>
            <a:ext cx="8469550" cy="3416320"/>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Geïntegreerde en doelgerichte zorg is:</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volledig afgestemd op de noden, wensen, levensdoelen en autonomie van de persoon met een zorg- en ondersteuningsnood;</a:t>
            </a: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combineert preventie, behandeling, revalidatie, welzijn en sociale ondersteuning tot 1 zorgplan;</a:t>
            </a: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brengt alle betrokken zorgverleners en welzijnswerkers samen.</a:t>
            </a:r>
          </a:p>
          <a:p>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Het doel is het bereiken van de best mogelijke gezondheidsresultaten.</a:t>
            </a:r>
          </a:p>
          <a:p>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r>
              <a:rPr lang="nl-NL"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Kernwoorden</a:t>
            </a: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 </a:t>
            </a: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patiëntgericht, centrale zorgplanning, holistisch, interdisciplinair, zelfmanagement, zorgcontinuïteit, regionaal, …</a:t>
            </a:r>
            <a:endParaRPr lang="nl-BE" i="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Afbeelding 6">
            <a:extLst>
              <a:ext uri="{FF2B5EF4-FFF2-40B4-BE49-F238E27FC236}">
                <a16:creationId xmlns:a16="http://schemas.microsoft.com/office/drawing/2014/main" id="{F10DD374-11F5-5363-9C1D-B08C4348013D}"/>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4DA272A7-39C0-42F4-25C6-FA4D494C9A13}"/>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4009689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9EC51-4E4C-1F27-E118-55206EB5694F}"/>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9BC8B9DF-1374-107B-0CC8-E3E04496495E}"/>
              </a:ext>
            </a:extLst>
          </p:cNvPr>
          <p:cNvSpPr txBox="1"/>
          <p:nvPr/>
        </p:nvSpPr>
        <p:spPr>
          <a:xfrm>
            <a:off x="0" y="2397948"/>
            <a:ext cx="12192000" cy="2062103"/>
          </a:xfrm>
          <a:prstGeom prst="rect">
            <a:avLst/>
          </a:prstGeom>
          <a:noFill/>
        </p:spPr>
        <p:txBody>
          <a:bodyPr wrap="square" rtlCol="0">
            <a:spAutoFit/>
          </a:bodyPr>
          <a:lstStyle/>
          <a:p>
            <a:pPr algn="ctr"/>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Opwarmingsoefening</a:t>
            </a:r>
          </a:p>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Stoelendans aan de hand van enkele stellingen </a:t>
            </a:r>
          </a:p>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i="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BE" sz="2800" i="1" dirty="0">
                <a:solidFill>
                  <a:srgbClr val="2B385B"/>
                </a:solidFill>
                <a:latin typeface="Open Sans" panose="020B0606030504020204" pitchFamily="34" charset="0"/>
                <a:ea typeface="Open Sans" panose="020B0606030504020204" pitchFamily="34" charset="0"/>
                <a:cs typeface="Open Sans" panose="020B0606030504020204" pitchFamily="34" charset="0"/>
              </a:rPr>
              <a:t>Akkoord</a:t>
            </a:r>
            <a:r>
              <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 </a:t>
            </a:r>
            <a:r>
              <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rPr>
              <a:t>links</a:t>
            </a:r>
            <a:r>
              <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			</a:t>
            </a:r>
            <a:r>
              <a:rPr lang="nl-BE" sz="2800" i="1" dirty="0">
                <a:solidFill>
                  <a:srgbClr val="2B385B"/>
                </a:solidFill>
                <a:latin typeface="Open Sans" panose="020B0606030504020204" pitchFamily="34" charset="0"/>
                <a:ea typeface="Open Sans" panose="020B0606030504020204" pitchFamily="34" charset="0"/>
                <a:cs typeface="Open Sans" panose="020B0606030504020204" pitchFamily="34" charset="0"/>
              </a:rPr>
              <a:t>Niet akkoord</a:t>
            </a:r>
            <a:r>
              <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 </a:t>
            </a:r>
            <a:r>
              <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rPr>
              <a:t>rechts</a:t>
            </a:r>
          </a:p>
        </p:txBody>
      </p:sp>
      <p:pic>
        <p:nvPicPr>
          <p:cNvPr id="7" name="Afbeelding 6">
            <a:extLst>
              <a:ext uri="{FF2B5EF4-FFF2-40B4-BE49-F238E27FC236}">
                <a16:creationId xmlns:a16="http://schemas.microsoft.com/office/drawing/2014/main" id="{8DB84714-6AA3-8CB1-D91A-BC958F3BDAC7}"/>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9" name="Afbeelding 8">
            <a:extLst>
              <a:ext uri="{FF2B5EF4-FFF2-40B4-BE49-F238E27FC236}">
                <a16:creationId xmlns:a16="http://schemas.microsoft.com/office/drawing/2014/main" id="{EEA3A77E-6903-ACC0-3E64-6857310DA9ED}"/>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3117218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0A585-B3D6-6E75-CD77-27D18B9297FC}"/>
            </a:ext>
          </a:extLst>
        </p:cNvPr>
        <p:cNvGrpSpPr/>
        <p:nvPr/>
      </p:nvGrpSpPr>
      <p:grpSpPr>
        <a:xfrm>
          <a:off x="0" y="0"/>
          <a:ext cx="0" cy="0"/>
          <a:chOff x="0" y="0"/>
          <a:chExt cx="0" cy="0"/>
        </a:xfrm>
      </p:grpSpPr>
      <p:sp>
        <p:nvSpPr>
          <p:cNvPr id="3" name="Ondertitel 2">
            <a:extLst>
              <a:ext uri="{FF2B5EF4-FFF2-40B4-BE49-F238E27FC236}">
                <a16:creationId xmlns:a16="http://schemas.microsoft.com/office/drawing/2014/main" id="{F76D7E55-18CB-BA56-F0B1-6D66259EE6DF}"/>
              </a:ext>
            </a:extLst>
          </p:cNvPr>
          <p:cNvSpPr>
            <a:spLocks noGrp="1"/>
          </p:cNvSpPr>
          <p:nvPr>
            <p:ph type="subTitle" idx="1"/>
          </p:nvPr>
        </p:nvSpPr>
        <p:spPr/>
        <p:txBody>
          <a:bodyPr/>
          <a:lstStyle/>
          <a:p>
            <a:endParaRPr lang="nl-BE"/>
          </a:p>
        </p:txBody>
      </p:sp>
      <p:pic>
        <p:nvPicPr>
          <p:cNvPr id="4" name="Google Shape;88;p13">
            <a:extLst>
              <a:ext uri="{FF2B5EF4-FFF2-40B4-BE49-F238E27FC236}">
                <a16:creationId xmlns:a16="http://schemas.microsoft.com/office/drawing/2014/main" id="{29B45822-CB14-D18F-F94F-B381C6D3A228}"/>
              </a:ext>
            </a:extLst>
          </p:cNvPr>
          <p:cNvPicPr preferRelativeResize="0"/>
          <p:nvPr/>
        </p:nvPicPr>
        <p:blipFill rotWithShape="1">
          <a:blip r:embed="rId2">
            <a:alphaModFix/>
          </a:blip>
          <a:srcRect/>
          <a:stretch/>
        </p:blipFill>
        <p:spPr>
          <a:xfrm>
            <a:off x="-3387" y="2098667"/>
            <a:ext cx="12192000" cy="4770559"/>
          </a:xfrm>
          <a:prstGeom prst="rect">
            <a:avLst/>
          </a:prstGeom>
          <a:noFill/>
          <a:ln>
            <a:noFill/>
          </a:ln>
        </p:spPr>
      </p:pic>
      <p:sp>
        <p:nvSpPr>
          <p:cNvPr id="6" name="Tekstvak 5">
            <a:extLst>
              <a:ext uri="{FF2B5EF4-FFF2-40B4-BE49-F238E27FC236}">
                <a16:creationId xmlns:a16="http://schemas.microsoft.com/office/drawing/2014/main" id="{912DE879-2A14-5B40-C35C-AB5044A421FC}"/>
              </a:ext>
            </a:extLst>
          </p:cNvPr>
          <p:cNvSpPr txBox="1"/>
          <p:nvPr/>
        </p:nvSpPr>
        <p:spPr>
          <a:xfrm>
            <a:off x="-3387" y="3549374"/>
            <a:ext cx="12185226" cy="1261884"/>
          </a:xfrm>
          <a:prstGeom prst="rect">
            <a:avLst/>
          </a:prstGeom>
          <a:noFill/>
        </p:spPr>
        <p:txBody>
          <a:bodyPr wrap="square" rtlCol="0">
            <a:spAutoFit/>
          </a:bodyPr>
          <a:lstStyle/>
          <a:p>
            <a:pPr algn="ctr"/>
            <a:r>
              <a:rPr lang="nl-BE"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Casuïstiek</a:t>
            </a:r>
          </a:p>
          <a:p>
            <a:pPr algn="ctr"/>
            <a:endParaRPr lang="nl-BE" sz="28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algn="ctr"/>
            <a:r>
              <a:rPr lang="nl-BE" sz="2000" i="1" dirty="0">
                <a:solidFill>
                  <a:schemeClr val="bg1"/>
                </a:solidFill>
                <a:latin typeface="Open Sans" panose="020B0606030504020204" pitchFamily="34" charset="0"/>
                <a:ea typeface="Open Sans" panose="020B0606030504020204" pitchFamily="34" charset="0"/>
                <a:cs typeface="Open Sans" panose="020B0606030504020204" pitchFamily="34" charset="0"/>
              </a:rPr>
              <a:t>Uit het leven gegrepen</a:t>
            </a:r>
          </a:p>
        </p:txBody>
      </p:sp>
      <p:pic>
        <p:nvPicPr>
          <p:cNvPr id="2" name="Afbeelding 6">
            <a:extLst>
              <a:ext uri="{FF2B5EF4-FFF2-40B4-BE49-F238E27FC236}">
                <a16:creationId xmlns:a16="http://schemas.microsoft.com/office/drawing/2014/main" id="{A6AE304E-F899-AD0B-1629-2D6B18174A21}"/>
              </a:ext>
            </a:extLst>
          </p:cNvPr>
          <p:cNvPicPr>
            <a:picLocks noChangeAspect="1"/>
          </p:cNvPicPr>
          <p:nvPr/>
        </p:nvPicPr>
        <p:blipFill>
          <a:blip r:embed="rId3"/>
          <a:stretch>
            <a:fillRect/>
          </a:stretch>
        </p:blipFill>
        <p:spPr>
          <a:xfrm>
            <a:off x="9767293" y="422146"/>
            <a:ext cx="1905000" cy="469900"/>
          </a:xfrm>
          <a:prstGeom prst="rect">
            <a:avLst/>
          </a:prstGeom>
        </p:spPr>
      </p:pic>
      <p:pic>
        <p:nvPicPr>
          <p:cNvPr id="8" name="Afbeelding 8">
            <a:extLst>
              <a:ext uri="{FF2B5EF4-FFF2-40B4-BE49-F238E27FC236}">
                <a16:creationId xmlns:a16="http://schemas.microsoft.com/office/drawing/2014/main" id="{01670275-6BDF-25E5-34D7-86435AAAECE8}"/>
              </a:ext>
            </a:extLst>
          </p:cNvPr>
          <p:cNvPicPr>
            <a:picLocks noChangeAspect="1"/>
          </p:cNvPicPr>
          <p:nvPr/>
        </p:nvPicPr>
        <p:blipFill>
          <a:blip r:embed="rId4"/>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427735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F29F9-9AE9-2116-F9A5-96EE426E0C45}"/>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5534BA7A-142A-EB0E-EE63-9E98DF706201}"/>
              </a:ext>
            </a:extLst>
          </p:cNvPr>
          <p:cNvSpPr txBox="1"/>
          <p:nvPr/>
        </p:nvSpPr>
        <p:spPr>
          <a:xfrm>
            <a:off x="1647217" y="1967061"/>
            <a:ext cx="8469550" cy="1754326"/>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Casusbespreking</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2 uitgewerkte casussen</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2 groepjes (parallel)</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+/- 45 minuten</a:t>
            </a:r>
          </a:p>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Afbeelding 6">
            <a:extLst>
              <a:ext uri="{FF2B5EF4-FFF2-40B4-BE49-F238E27FC236}">
                <a16:creationId xmlns:a16="http://schemas.microsoft.com/office/drawing/2014/main" id="{467DA8F6-15EE-8F40-01FA-0EB99D3357B6}"/>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123DCE1F-238F-EA53-620B-DFD6407B6A76}"/>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3195912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E397A-1B02-FB6B-D2B4-F3A1A5FF6838}"/>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4E6B5F7D-1C68-5DF2-F48E-2F4905D9CDC2}"/>
              </a:ext>
            </a:extLst>
          </p:cNvPr>
          <p:cNvSpPr txBox="1"/>
          <p:nvPr/>
        </p:nvSpPr>
        <p:spPr>
          <a:xfrm>
            <a:off x="1647217" y="1967061"/>
            <a:ext cx="8469550" cy="2862322"/>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 1</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Deborah, 47 jaar, werd naar de kinesitherapeut doorverwezen voor een aantal klachten met met betrekking tot </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b="1" dirty="0">
                <a:solidFill>
                  <a:srgbClr val="2B385B"/>
                </a:solidFill>
                <a:latin typeface="Open Sans" panose="020B0606030504020204" pitchFamily="34" charset="0"/>
                <a:ea typeface="Open Sans" panose="020B0606030504020204" pitchFamily="34" charset="0"/>
                <a:cs typeface="Open Sans" panose="020B0606030504020204" pitchFamily="34" charset="0"/>
              </a:rPr>
              <a:t>Reumatoïde artritis</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gewrichtspijn</a:t>
            </a: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zwelling en vochtophoping</a:t>
            </a: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gewrichtsstijfheid </a:t>
            </a:r>
          </a:p>
        </p:txBody>
      </p:sp>
      <p:pic>
        <p:nvPicPr>
          <p:cNvPr id="2" name="Afbeelding 6">
            <a:extLst>
              <a:ext uri="{FF2B5EF4-FFF2-40B4-BE49-F238E27FC236}">
                <a16:creationId xmlns:a16="http://schemas.microsoft.com/office/drawing/2014/main" id="{6AC11229-44B6-D58B-6B62-97E5ACB93B96}"/>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BAD51AC0-F0F5-0C4B-D10A-BB0DE71C18B0}"/>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4460960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94528-1F74-5902-5FA2-7C0EBE58B2B3}"/>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2193DCD9-4128-4D33-0F0D-4134D7CC4137}"/>
              </a:ext>
            </a:extLst>
          </p:cNvPr>
          <p:cNvSpPr txBox="1"/>
          <p:nvPr/>
        </p:nvSpPr>
        <p:spPr>
          <a:xfrm>
            <a:off x="1647217" y="1967061"/>
            <a:ext cx="8469550" cy="3416320"/>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 1</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Deze aandoening kan veel verbetert worden door kinesitherapeutische interventies.</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Maar de kinesitherapeut merkt snel dat patiënt de momenten in de kinesitherapieraktijk vooral invult als qualitytime voor zichzelf. Ze zegt met twee schoolgaande kinderen dat niets haar meer deugd doet dan de sessie bij de kinesitherapeut.</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Maar verder is er weinig motivatie om een en ander te doen aan haar levensstijl. De kinesitherapeut voelt een gebrek aan motivatie.</a:t>
            </a:r>
          </a:p>
        </p:txBody>
      </p:sp>
      <p:pic>
        <p:nvPicPr>
          <p:cNvPr id="2" name="Afbeelding 6">
            <a:extLst>
              <a:ext uri="{FF2B5EF4-FFF2-40B4-BE49-F238E27FC236}">
                <a16:creationId xmlns:a16="http://schemas.microsoft.com/office/drawing/2014/main" id="{5AB1F8D3-78E6-B8B3-76B4-20F4655FF36B}"/>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948627AE-0FE9-4B53-AC28-0CCC81BD89BF}"/>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3718958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ABFCA2-7C0C-E3DA-550E-8C16DF57D362}"/>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C9933AE2-A44E-7144-EFF5-A4D79D534E3B}"/>
              </a:ext>
            </a:extLst>
          </p:cNvPr>
          <p:cNvSpPr txBox="1"/>
          <p:nvPr/>
        </p:nvSpPr>
        <p:spPr>
          <a:xfrm>
            <a:off x="1647217" y="1967061"/>
            <a:ext cx="8469550" cy="1477328"/>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 1</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De kinesitherapeut denkt dat psychologische ondersteuning zeker zinvol kan zijn bij deze patiënt. Maar kinesitherapeut kent het wereldje van de psychologie niet zo goed en breng het niet meer sprake.</a:t>
            </a:r>
          </a:p>
        </p:txBody>
      </p:sp>
      <p:pic>
        <p:nvPicPr>
          <p:cNvPr id="2" name="Afbeelding 6">
            <a:extLst>
              <a:ext uri="{FF2B5EF4-FFF2-40B4-BE49-F238E27FC236}">
                <a16:creationId xmlns:a16="http://schemas.microsoft.com/office/drawing/2014/main" id="{31C00B9A-238C-E13D-7CF3-C6DE8EB129F2}"/>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8C7CB199-6F86-8666-82A6-4E75E6F9342D}"/>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249484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417B6-F47B-FAC8-C126-A1888417BCB1}"/>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C9FD76B8-AEFE-8FD6-3654-1C3A666A3BE2}"/>
              </a:ext>
            </a:extLst>
          </p:cNvPr>
          <p:cNvSpPr txBox="1"/>
          <p:nvPr/>
        </p:nvSpPr>
        <p:spPr>
          <a:xfrm>
            <a:off x="1647217" y="1967061"/>
            <a:ext cx="8469550" cy="2862322"/>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 2</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Emma, 42 jaar, werd door de huisarts naar de klinisch psycholoog doorverwezen voor een aantal klachten met met betrekking tot </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b="1" dirty="0">
                <a:solidFill>
                  <a:srgbClr val="2B385B"/>
                </a:solidFill>
                <a:latin typeface="Open Sans" panose="020B0606030504020204" pitchFamily="34" charset="0"/>
                <a:ea typeface="Open Sans" panose="020B0606030504020204" pitchFamily="34" charset="0"/>
                <a:cs typeface="Open Sans" panose="020B0606030504020204" pitchFamily="34" charset="0"/>
              </a:rPr>
              <a:t>pijn en stress</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aanhoudende nek- en schouderpijn</a:t>
            </a: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stress en hoge werkdruk</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Afbeelding 6">
            <a:extLst>
              <a:ext uri="{FF2B5EF4-FFF2-40B4-BE49-F238E27FC236}">
                <a16:creationId xmlns:a16="http://schemas.microsoft.com/office/drawing/2014/main" id="{7BF10468-AB15-14EE-AF1F-96CD64BCEA73}"/>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F1D635C3-8148-63BA-BB4E-F196D890C269}"/>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4023803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291DAD-1EBB-624D-7947-65D70C2CE635}"/>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0ADD2336-A3D6-2EE5-5D4B-A098F18FB3E3}"/>
              </a:ext>
            </a:extLst>
          </p:cNvPr>
          <p:cNvSpPr txBox="1"/>
          <p:nvPr/>
        </p:nvSpPr>
        <p:spPr>
          <a:xfrm>
            <a:off x="1647217" y="1967061"/>
            <a:ext cx="8469550" cy="3416320"/>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 2</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De klachten begonnen ongeveer zes maanden geleden, zonder duidelijke aanleiding. Medisch onderzoek toont geen structurele schade, maar de pijn blijft aanhouden.</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Emma vertelt dat ze steeds vaker hoofdpijn krijgt, slecht slaapt en zich uitgeput voelt. Op het werk ervaart ze veel stress door personeelstekorten en de hoge werkdruk. Ze voelt zich soms machteloos en geïrriteerd. </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Haar kinesist merkt op dat haar spieren continu gespannen zijn, maar merkt ook dat de klassieke oefentherapie weinig effect heeft.</a:t>
            </a:r>
          </a:p>
        </p:txBody>
      </p:sp>
      <p:pic>
        <p:nvPicPr>
          <p:cNvPr id="2" name="Afbeelding 6">
            <a:extLst>
              <a:ext uri="{FF2B5EF4-FFF2-40B4-BE49-F238E27FC236}">
                <a16:creationId xmlns:a16="http://schemas.microsoft.com/office/drawing/2014/main" id="{63B3619E-EA66-2289-F615-0D4992566A60}"/>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6A748C01-17D2-D40A-7199-196C235BB567}"/>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606730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295D5C-8BC7-BC3C-7325-01DE848B4048}"/>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6FA443F9-C7BE-F936-1A2A-C44EA893DFB1}"/>
              </a:ext>
            </a:extLst>
          </p:cNvPr>
          <p:cNvSpPr txBox="1"/>
          <p:nvPr/>
        </p:nvSpPr>
        <p:spPr>
          <a:xfrm>
            <a:off x="1647217" y="1967061"/>
            <a:ext cx="8469550" cy="1754326"/>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 2</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De huisarts suggereert een geïntegreerde aanpak: kinesitherapie voor de fysieke klachten en psychologische ondersteuning voor de stressklachten. Emma zelf ziet het verband tussen haar stress en de pijn niet meteen, en focust vooral op een “snelle oplossing” voor haar nekklachten.</a:t>
            </a:r>
          </a:p>
        </p:txBody>
      </p:sp>
      <p:pic>
        <p:nvPicPr>
          <p:cNvPr id="2" name="Afbeelding 6">
            <a:extLst>
              <a:ext uri="{FF2B5EF4-FFF2-40B4-BE49-F238E27FC236}">
                <a16:creationId xmlns:a16="http://schemas.microsoft.com/office/drawing/2014/main" id="{89148730-5201-D9F2-9441-FFDC521B321C}"/>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446A0594-D5B4-EFE0-1F42-AA9778953434}"/>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0552331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D449D-E16E-58C9-3754-C105044E18F7}"/>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9358D694-235C-8F7C-EE35-5CCD85D2A467}"/>
              </a:ext>
            </a:extLst>
          </p:cNvPr>
          <p:cNvSpPr txBox="1"/>
          <p:nvPr/>
        </p:nvSpPr>
        <p:spPr>
          <a:xfrm>
            <a:off x="1647216" y="1967061"/>
            <a:ext cx="8936477" cy="3693319"/>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Opdracht</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Doelstellingen formuleren</a:t>
            </a:r>
          </a:p>
          <a:p>
            <a:pPr marL="742950" lvl="1" indent="-285750">
              <a:buFont typeface="Arial" panose="020B0604020202020204" pitchFamily="34" charset="0"/>
              <a:buChar char="•"/>
            </a:pP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Wat zijn de behandeldoelen vanuit het perspectief van de kinesist?</a:t>
            </a:r>
          </a:p>
          <a:p>
            <a:pPr marL="742950" lvl="1" indent="-285750">
              <a:buFont typeface="Arial" panose="020B0604020202020204" pitchFamily="34" charset="0"/>
              <a:buChar char="•"/>
            </a:pP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Wat zijn de behandeldoelen vanuit het perspectief van de klinisch psycholoog?</a:t>
            </a:r>
          </a:p>
          <a:p>
            <a:pPr marL="742950" lvl="1" indent="-285750">
              <a:buFont typeface="Arial" panose="020B0604020202020204" pitchFamily="34" charset="0"/>
              <a:buChar char="•"/>
            </a:pP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Waar overlappen deze doelen en waar liggen de verschillen?</a:t>
            </a:r>
          </a:p>
          <a:p>
            <a:pPr marL="285750" indent="-285750">
              <a:buFont typeface="Arial" panose="020B0604020202020204" pitchFamily="34" charset="0"/>
              <a:buChar char="•"/>
            </a:pPr>
            <a:r>
              <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rPr>
              <a:t>Samenwerking concretiseren</a:t>
            </a:r>
          </a:p>
          <a:p>
            <a:pPr marL="742950" lvl="1" indent="-285750">
              <a:buFont typeface="Arial" panose="020B0604020202020204" pitchFamily="34" charset="0"/>
              <a:buChar char="•"/>
            </a:pP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Hoe kunnen de kinesist en psycholoog samenwerken rond de hulpvraag?</a:t>
            </a:r>
          </a:p>
          <a:p>
            <a:pPr marL="742950" lvl="1" indent="-285750">
              <a:buFont typeface="Arial" panose="020B0604020202020204" pitchFamily="34" charset="0"/>
              <a:buChar char="•"/>
            </a:pP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Is überhaupt samenwerking aangewezen? Waarom wel/niet?</a:t>
            </a:r>
          </a:p>
          <a:p>
            <a:pPr marL="742950" lvl="1" indent="-285750">
              <a:buFont typeface="Arial" panose="020B0604020202020204" pitchFamily="34" charset="0"/>
              <a:buChar char="•"/>
            </a:pPr>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Hoe kunnen we elkaar als zorgverlener aanvullen en versterken?</a:t>
            </a:r>
          </a:p>
          <a:p>
            <a:pPr marL="285750" indent="-285750">
              <a:buFont typeface="Arial" panose="020B0604020202020204" pitchFamily="34" charset="0"/>
              <a:buChar char="•"/>
            </a:pPr>
            <a:endParaRPr lang="nl-NL"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r>
              <a:rPr lang="nl-NL" i="1" dirty="0">
                <a:solidFill>
                  <a:srgbClr val="2B385B"/>
                </a:solidFill>
                <a:latin typeface="Open Sans" panose="020B0606030504020204" pitchFamily="34" charset="0"/>
                <a:ea typeface="Open Sans" panose="020B0606030504020204" pitchFamily="34" charset="0"/>
                <a:cs typeface="Open Sans" panose="020B0606030504020204" pitchFamily="34" charset="0"/>
              </a:rPr>
              <a:t>Op welke manier kunnen de kaders van doelgerichte en geïntegreerde zorg ons hierbij helpen?</a:t>
            </a:r>
          </a:p>
        </p:txBody>
      </p:sp>
      <p:pic>
        <p:nvPicPr>
          <p:cNvPr id="2" name="Afbeelding 6">
            <a:extLst>
              <a:ext uri="{FF2B5EF4-FFF2-40B4-BE49-F238E27FC236}">
                <a16:creationId xmlns:a16="http://schemas.microsoft.com/office/drawing/2014/main" id="{82E2CC2B-165C-99D2-F9A4-D41A97F985EA}"/>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5144FD81-041D-00CB-B6B5-6F86EAE18230}"/>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80560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62D01-5F9B-90F4-3B4B-884F01F43435}"/>
            </a:ext>
          </a:extLst>
        </p:cNvPr>
        <p:cNvGrpSpPr/>
        <p:nvPr/>
      </p:nvGrpSpPr>
      <p:grpSpPr>
        <a:xfrm>
          <a:off x="0" y="0"/>
          <a:ext cx="0" cy="0"/>
          <a:chOff x="0" y="0"/>
          <a:chExt cx="0" cy="0"/>
        </a:xfrm>
      </p:grpSpPr>
      <p:sp>
        <p:nvSpPr>
          <p:cNvPr id="3" name="Ondertitel 2">
            <a:extLst>
              <a:ext uri="{FF2B5EF4-FFF2-40B4-BE49-F238E27FC236}">
                <a16:creationId xmlns:a16="http://schemas.microsoft.com/office/drawing/2014/main" id="{1E92283F-0C34-93E1-8631-D1F8F0903925}"/>
              </a:ext>
            </a:extLst>
          </p:cNvPr>
          <p:cNvSpPr>
            <a:spLocks noGrp="1"/>
          </p:cNvSpPr>
          <p:nvPr>
            <p:ph type="subTitle" idx="1"/>
          </p:nvPr>
        </p:nvSpPr>
        <p:spPr/>
        <p:txBody>
          <a:bodyPr/>
          <a:lstStyle/>
          <a:p>
            <a:endParaRPr lang="nl-BE"/>
          </a:p>
        </p:txBody>
      </p:sp>
      <p:pic>
        <p:nvPicPr>
          <p:cNvPr id="4" name="Google Shape;88;p13">
            <a:extLst>
              <a:ext uri="{FF2B5EF4-FFF2-40B4-BE49-F238E27FC236}">
                <a16:creationId xmlns:a16="http://schemas.microsoft.com/office/drawing/2014/main" id="{27F5EE54-707E-51B7-0102-7F9D6FA5F18E}"/>
              </a:ext>
            </a:extLst>
          </p:cNvPr>
          <p:cNvPicPr preferRelativeResize="0"/>
          <p:nvPr/>
        </p:nvPicPr>
        <p:blipFill rotWithShape="1">
          <a:blip r:embed="rId2">
            <a:alphaModFix/>
          </a:blip>
          <a:srcRect/>
          <a:stretch/>
        </p:blipFill>
        <p:spPr>
          <a:xfrm>
            <a:off x="-3387" y="2098667"/>
            <a:ext cx="12192000" cy="4770559"/>
          </a:xfrm>
          <a:prstGeom prst="rect">
            <a:avLst/>
          </a:prstGeom>
          <a:noFill/>
          <a:ln>
            <a:noFill/>
          </a:ln>
        </p:spPr>
      </p:pic>
      <p:sp>
        <p:nvSpPr>
          <p:cNvPr id="6" name="Tekstvak 5">
            <a:extLst>
              <a:ext uri="{FF2B5EF4-FFF2-40B4-BE49-F238E27FC236}">
                <a16:creationId xmlns:a16="http://schemas.microsoft.com/office/drawing/2014/main" id="{577D3F90-8915-43E5-A62D-C2FA1AF6F517}"/>
              </a:ext>
            </a:extLst>
          </p:cNvPr>
          <p:cNvSpPr txBox="1"/>
          <p:nvPr/>
        </p:nvSpPr>
        <p:spPr>
          <a:xfrm>
            <a:off x="-3387" y="3549374"/>
            <a:ext cx="12185226" cy="523220"/>
          </a:xfrm>
          <a:prstGeom prst="rect">
            <a:avLst/>
          </a:prstGeom>
          <a:noFill/>
        </p:spPr>
        <p:txBody>
          <a:bodyPr wrap="square" rtlCol="0">
            <a:spAutoFit/>
          </a:bodyPr>
          <a:lstStyle/>
          <a:p>
            <a:pPr algn="ctr"/>
            <a:r>
              <a:rPr lang="nl-BE" sz="2800" b="1" dirty="0">
                <a:solidFill>
                  <a:schemeClr val="bg1"/>
                </a:solidFill>
                <a:latin typeface="Open Sans" panose="020B0606030504020204" pitchFamily="34" charset="0"/>
                <a:ea typeface="Open Sans" panose="020B0606030504020204" pitchFamily="34" charset="0"/>
                <a:cs typeface="Open Sans" panose="020B0606030504020204" pitchFamily="34" charset="0"/>
              </a:rPr>
              <a:t>Discussie</a:t>
            </a:r>
          </a:p>
        </p:txBody>
      </p:sp>
      <p:pic>
        <p:nvPicPr>
          <p:cNvPr id="2" name="Afbeelding 6">
            <a:extLst>
              <a:ext uri="{FF2B5EF4-FFF2-40B4-BE49-F238E27FC236}">
                <a16:creationId xmlns:a16="http://schemas.microsoft.com/office/drawing/2014/main" id="{F2D61437-D6FC-963F-4915-2EC111C1A2D2}"/>
              </a:ext>
            </a:extLst>
          </p:cNvPr>
          <p:cNvPicPr>
            <a:picLocks noChangeAspect="1"/>
          </p:cNvPicPr>
          <p:nvPr/>
        </p:nvPicPr>
        <p:blipFill>
          <a:blip r:embed="rId3"/>
          <a:stretch>
            <a:fillRect/>
          </a:stretch>
        </p:blipFill>
        <p:spPr>
          <a:xfrm>
            <a:off x="9767293" y="422146"/>
            <a:ext cx="1905000" cy="469900"/>
          </a:xfrm>
          <a:prstGeom prst="rect">
            <a:avLst/>
          </a:prstGeom>
        </p:spPr>
      </p:pic>
      <p:pic>
        <p:nvPicPr>
          <p:cNvPr id="8" name="Afbeelding 8">
            <a:extLst>
              <a:ext uri="{FF2B5EF4-FFF2-40B4-BE49-F238E27FC236}">
                <a16:creationId xmlns:a16="http://schemas.microsoft.com/office/drawing/2014/main" id="{E39153DC-5784-9599-DAF2-7237C00A69C5}"/>
              </a:ext>
            </a:extLst>
          </p:cNvPr>
          <p:cNvPicPr>
            <a:picLocks noChangeAspect="1"/>
          </p:cNvPicPr>
          <p:nvPr/>
        </p:nvPicPr>
        <p:blipFill>
          <a:blip r:embed="rId4"/>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238102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B7AD92-A511-9AAB-82FE-61F16A3A0C94}"/>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12A00226-DE08-0063-F18D-191DCEBD9A30}"/>
              </a:ext>
            </a:extLst>
          </p:cNvPr>
          <p:cNvSpPr txBox="1"/>
          <p:nvPr/>
        </p:nvSpPr>
        <p:spPr>
          <a:xfrm>
            <a:off x="2171107" y="2582614"/>
            <a:ext cx="7843010" cy="169277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Psychologen vragen veel informatie, maar zwijgen als je zelf iets vraagt.</a:t>
            </a:r>
          </a:p>
        </p:txBody>
      </p:sp>
      <p:pic>
        <p:nvPicPr>
          <p:cNvPr id="2" name="Afbeelding 6">
            <a:extLst>
              <a:ext uri="{FF2B5EF4-FFF2-40B4-BE49-F238E27FC236}">
                <a16:creationId xmlns:a16="http://schemas.microsoft.com/office/drawing/2014/main" id="{288CDC75-744D-6158-0412-26262AAE6081}"/>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E1EFE0C2-AD59-202D-57A2-BF26AB5D72D2}"/>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523425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1C5D3D-1BFA-182D-6F05-F79116BC49CB}"/>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3E291009-4521-AE6A-D26E-7E8217D6842D}"/>
              </a:ext>
            </a:extLst>
          </p:cNvPr>
          <p:cNvSpPr txBox="1"/>
          <p:nvPr/>
        </p:nvSpPr>
        <p:spPr>
          <a:xfrm>
            <a:off x="1647217" y="1967061"/>
            <a:ext cx="8469550" cy="1754326"/>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Casusbespreking (plenair)</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Wat viel je op tijdens de casusbespreking?</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Hoe weten we wanneer samenwerking aanwezen is?</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Wat zijn de voor- en nadelen van samenwerking?</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Wat vertellen we wel/niet aan elkaar (beroepsgeheim)?</a:t>
            </a:r>
          </a:p>
        </p:txBody>
      </p:sp>
      <p:pic>
        <p:nvPicPr>
          <p:cNvPr id="2" name="Afbeelding 6">
            <a:extLst>
              <a:ext uri="{FF2B5EF4-FFF2-40B4-BE49-F238E27FC236}">
                <a16:creationId xmlns:a16="http://schemas.microsoft.com/office/drawing/2014/main" id="{1DFE4515-18B3-76E0-3CFA-048F1C95B6D1}"/>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57294599-D5DD-2766-D4F6-75130F1C6CC4}"/>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7876316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C9EA37-5A17-5DA1-CBD4-9C819801F22A}"/>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BD64FEC0-CE04-43CC-BBC7-43C860244A09}"/>
              </a:ext>
            </a:extLst>
          </p:cNvPr>
          <p:cNvSpPr txBox="1"/>
          <p:nvPr/>
        </p:nvSpPr>
        <p:spPr>
          <a:xfrm>
            <a:off x="693906" y="1967061"/>
            <a:ext cx="10473447" cy="2400657"/>
          </a:xfrm>
          <a:prstGeom prst="rect">
            <a:avLst/>
          </a:prstGeom>
          <a:noFill/>
        </p:spPr>
        <p:txBody>
          <a:bodyPr wrap="square" rtlCol="0">
            <a:spAutoFit/>
          </a:bodyPr>
          <a:lstStyle/>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Heb je na vanavond een beter begrip van doelgerichte en geïntegreerde zorg?</a:t>
            </a: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b="1" dirty="0">
                <a:solidFill>
                  <a:srgbClr val="2B385B"/>
                </a:solidFill>
                <a:latin typeface="Open Sans" panose="020B0606030504020204" pitchFamily="34" charset="0"/>
                <a:ea typeface="Open Sans" panose="020B0606030504020204" pitchFamily="34" charset="0"/>
                <a:cs typeface="Open Sans" panose="020B0606030504020204" pitchFamily="34" charset="0"/>
              </a:rPr>
              <a:t>Absoluut wel	Eerder wel	Eerder niet	Absoluut niet</a:t>
            </a:r>
          </a:p>
        </p:txBody>
      </p:sp>
      <p:pic>
        <p:nvPicPr>
          <p:cNvPr id="2" name="Afbeelding 6">
            <a:extLst>
              <a:ext uri="{FF2B5EF4-FFF2-40B4-BE49-F238E27FC236}">
                <a16:creationId xmlns:a16="http://schemas.microsoft.com/office/drawing/2014/main" id="{6A5095EB-DBBF-D6C1-059F-91567916812C}"/>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BE63453C-B19F-14F7-DD26-21A9B3675B74}"/>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328326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FA950E-3EC7-C808-A8E6-2CF63D44B113}"/>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DF1B3F6E-E2E9-1FCD-0C0E-6FDC024A5DE3}"/>
              </a:ext>
            </a:extLst>
          </p:cNvPr>
          <p:cNvSpPr txBox="1"/>
          <p:nvPr/>
        </p:nvSpPr>
        <p:spPr>
          <a:xfrm>
            <a:off x="693906" y="1967061"/>
            <a:ext cx="10473447" cy="2400657"/>
          </a:xfrm>
          <a:prstGeom prst="rect">
            <a:avLst/>
          </a:prstGeom>
          <a:noFill/>
        </p:spPr>
        <p:txBody>
          <a:bodyPr wrap="square" rtlCol="0">
            <a:spAutoFit/>
          </a:bodyPr>
          <a:lstStyle/>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Sta je na vanavond (nog) meer open tot samenwerking met andere zorgberoepen?</a:t>
            </a: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b="1" dirty="0">
                <a:solidFill>
                  <a:srgbClr val="2B385B"/>
                </a:solidFill>
                <a:latin typeface="Open Sans" panose="020B0606030504020204" pitchFamily="34" charset="0"/>
                <a:ea typeface="Open Sans" panose="020B0606030504020204" pitchFamily="34" charset="0"/>
                <a:cs typeface="Open Sans" panose="020B0606030504020204" pitchFamily="34" charset="0"/>
              </a:rPr>
              <a:t>Absoluut wel	Eerder wel	Eerder niet	Absoluut niet</a:t>
            </a:r>
          </a:p>
        </p:txBody>
      </p:sp>
      <p:pic>
        <p:nvPicPr>
          <p:cNvPr id="2" name="Afbeelding 6">
            <a:extLst>
              <a:ext uri="{FF2B5EF4-FFF2-40B4-BE49-F238E27FC236}">
                <a16:creationId xmlns:a16="http://schemas.microsoft.com/office/drawing/2014/main" id="{BA39CF22-7EBD-66EC-FDEE-4B0EBE246DF6}"/>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1E66EA8F-6566-A5FD-8D84-4796C5BBDE8B}"/>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3805479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26F54D-825D-7DF3-A45E-6B0A30F433C8}"/>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43F55C64-EDAD-38A3-A4A8-A6DD00C59985}"/>
              </a:ext>
            </a:extLst>
          </p:cNvPr>
          <p:cNvSpPr txBox="1"/>
          <p:nvPr/>
        </p:nvSpPr>
        <p:spPr>
          <a:xfrm>
            <a:off x="0" y="1967061"/>
            <a:ext cx="12192000" cy="2369880"/>
          </a:xfrm>
          <a:prstGeom prst="rect">
            <a:avLst/>
          </a:prstGeom>
          <a:noFill/>
        </p:spPr>
        <p:txBody>
          <a:bodyPr wrap="square" rtlCol="0">
            <a:spAutoFit/>
          </a:bodyPr>
          <a:lstStyle/>
          <a:p>
            <a:endPar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Kan een zorgverstrekker vandaag de dag überhaupt geïntegreerd werken?</a:t>
            </a:r>
          </a:p>
          <a:p>
            <a:pPr algn="ctr"/>
            <a:endPar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b="1" dirty="0">
                <a:solidFill>
                  <a:srgbClr val="89C391"/>
                </a:solidFill>
                <a:latin typeface="Open Sans" panose="020B0606030504020204" pitchFamily="34" charset="0"/>
                <a:ea typeface="Open Sans" panose="020B0606030504020204" pitchFamily="34" charset="0"/>
                <a:cs typeface="Open Sans" panose="020B0606030504020204" pitchFamily="34" charset="0"/>
              </a:rPr>
              <a:t>Wat denk jij?</a:t>
            </a:r>
            <a:endParaRPr lang="nl-NL" dirty="0">
              <a:solidFill>
                <a:srgbClr val="89C39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2" name="Afbeelding 6">
            <a:extLst>
              <a:ext uri="{FF2B5EF4-FFF2-40B4-BE49-F238E27FC236}">
                <a16:creationId xmlns:a16="http://schemas.microsoft.com/office/drawing/2014/main" id="{F36F9808-ED24-D7C1-94BE-E52B71436F21}"/>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DEDC4BB6-E1C2-B313-DF67-7E11315801DE}"/>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082541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582AF-6356-0F89-23BC-ED3D3A907EEE}"/>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105B611A-3196-2EA8-5F09-1C694C80B428}"/>
              </a:ext>
            </a:extLst>
          </p:cNvPr>
          <p:cNvSpPr txBox="1"/>
          <p:nvPr/>
        </p:nvSpPr>
        <p:spPr>
          <a:xfrm>
            <a:off x="1647217" y="1967061"/>
            <a:ext cx="8469550" cy="1477328"/>
          </a:xfrm>
          <a:prstGeom prst="rect">
            <a:avLst/>
          </a:prstGeom>
          <a:noFill/>
        </p:spPr>
        <p:txBody>
          <a:bodyPr wrap="square" rtlCol="0">
            <a:spAutoFit/>
          </a:bodyPr>
          <a:lstStyle/>
          <a:p>
            <a:r>
              <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rPr>
              <a:t>Conclusies</a:t>
            </a:r>
          </a:p>
          <a:p>
            <a:endParaRPr lang="nl-BE" b="1" u="sng"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Hoe haalbaar is het om samen te werken?</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Welke faciliterende en/of belemmerende factoren zijn er?</a:t>
            </a:r>
          </a:p>
          <a:p>
            <a:pPr marL="285750" indent="-285750">
              <a:buFont typeface="Arial" panose="020B0604020202020204" pitchFamily="34" charset="0"/>
              <a:buChar char="•"/>
            </a:pPr>
            <a:r>
              <a:rPr lang="nl-BE" dirty="0">
                <a:solidFill>
                  <a:srgbClr val="2B385B"/>
                </a:solidFill>
                <a:latin typeface="Open Sans" panose="020B0606030504020204" pitchFamily="34" charset="0"/>
                <a:ea typeface="Open Sans" panose="020B0606030504020204" pitchFamily="34" charset="0"/>
                <a:cs typeface="Open Sans" panose="020B0606030504020204" pitchFamily="34" charset="0"/>
              </a:rPr>
              <a:t>Wat heb je nodig om goed samen te werken?</a:t>
            </a:r>
          </a:p>
        </p:txBody>
      </p:sp>
      <p:pic>
        <p:nvPicPr>
          <p:cNvPr id="2" name="Afbeelding 6">
            <a:extLst>
              <a:ext uri="{FF2B5EF4-FFF2-40B4-BE49-F238E27FC236}">
                <a16:creationId xmlns:a16="http://schemas.microsoft.com/office/drawing/2014/main" id="{DA154768-E441-054F-B29E-85AB15CF315F}"/>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AE9369DB-EDD8-777D-29A3-FF17C7742A27}"/>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961645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32960A-FBB1-1C24-2E70-4BBDEC63EA5C}"/>
            </a:ext>
          </a:extLst>
        </p:cNvPr>
        <p:cNvGrpSpPr/>
        <p:nvPr/>
      </p:nvGrpSpPr>
      <p:grpSpPr>
        <a:xfrm>
          <a:off x="0" y="0"/>
          <a:ext cx="0" cy="0"/>
          <a:chOff x="0" y="0"/>
          <a:chExt cx="0" cy="0"/>
        </a:xfrm>
      </p:grpSpPr>
      <p:sp>
        <p:nvSpPr>
          <p:cNvPr id="3" name="Ondertitel 2">
            <a:extLst>
              <a:ext uri="{FF2B5EF4-FFF2-40B4-BE49-F238E27FC236}">
                <a16:creationId xmlns:a16="http://schemas.microsoft.com/office/drawing/2014/main" id="{6E5A1DCA-9AED-D9E4-84F0-737D1561EF06}"/>
              </a:ext>
            </a:extLst>
          </p:cNvPr>
          <p:cNvSpPr>
            <a:spLocks noGrp="1"/>
          </p:cNvSpPr>
          <p:nvPr>
            <p:ph type="subTitle" idx="1"/>
          </p:nvPr>
        </p:nvSpPr>
        <p:spPr/>
        <p:txBody>
          <a:bodyPr/>
          <a:lstStyle/>
          <a:p>
            <a:endParaRPr lang="nl-BE"/>
          </a:p>
        </p:txBody>
      </p:sp>
      <p:pic>
        <p:nvPicPr>
          <p:cNvPr id="4" name="Google Shape;88;p13">
            <a:extLst>
              <a:ext uri="{FF2B5EF4-FFF2-40B4-BE49-F238E27FC236}">
                <a16:creationId xmlns:a16="http://schemas.microsoft.com/office/drawing/2014/main" id="{F006417F-E42B-9412-0DF0-6A31211BC647}"/>
              </a:ext>
            </a:extLst>
          </p:cNvPr>
          <p:cNvPicPr preferRelativeResize="0"/>
          <p:nvPr/>
        </p:nvPicPr>
        <p:blipFill rotWithShape="1">
          <a:blip r:embed="rId2">
            <a:alphaModFix/>
          </a:blip>
          <a:srcRect/>
          <a:stretch/>
        </p:blipFill>
        <p:spPr>
          <a:xfrm>
            <a:off x="-3387" y="2098667"/>
            <a:ext cx="12192000" cy="4770559"/>
          </a:xfrm>
          <a:prstGeom prst="rect">
            <a:avLst/>
          </a:prstGeom>
          <a:noFill/>
          <a:ln>
            <a:noFill/>
          </a:ln>
        </p:spPr>
      </p:pic>
      <p:sp>
        <p:nvSpPr>
          <p:cNvPr id="5" name="Tekstvak 4">
            <a:extLst>
              <a:ext uri="{FF2B5EF4-FFF2-40B4-BE49-F238E27FC236}">
                <a16:creationId xmlns:a16="http://schemas.microsoft.com/office/drawing/2014/main" id="{99EAD7D3-E3FE-955C-888F-2A0002B2A1C7}"/>
              </a:ext>
            </a:extLst>
          </p:cNvPr>
          <p:cNvSpPr txBox="1"/>
          <p:nvPr/>
        </p:nvSpPr>
        <p:spPr>
          <a:xfrm>
            <a:off x="3536676" y="456234"/>
            <a:ext cx="5111873" cy="1138773"/>
          </a:xfrm>
          <a:prstGeom prst="rect">
            <a:avLst/>
          </a:prstGeom>
          <a:noFill/>
        </p:spPr>
        <p:txBody>
          <a:bodyPr wrap="square" rtlCol="0">
            <a:spAutoFit/>
          </a:bodyPr>
          <a:lstStyle/>
          <a:p>
            <a:pPr algn="ctr"/>
            <a:endParaRPr lang="nl-BE" sz="2000" b="1" dirty="0">
              <a:solidFill>
                <a:schemeClr val="accent1">
                  <a:lumMod val="75000"/>
                </a:schemeClr>
              </a:solidFill>
              <a:latin typeface="Open Sans" panose="020B0606030504020204" pitchFamily="34" charset="0"/>
              <a:ea typeface="Open Sans" panose="020B0606030504020204" pitchFamily="34" charset="0"/>
              <a:cs typeface="Open Sans" panose="020B0606030504020204" pitchFamily="34" charset="0"/>
            </a:endParaRPr>
          </a:p>
          <a:p>
            <a:pPr algn="ctr"/>
            <a:r>
              <a:rPr lang="nl-BE" sz="2400" b="1" dirty="0">
                <a:solidFill>
                  <a:srgbClr val="2B385B"/>
                </a:solidFill>
                <a:latin typeface="Open Sans" panose="020B0606030504020204" pitchFamily="34" charset="0"/>
                <a:ea typeface="Open Sans" panose="020B0606030504020204" pitchFamily="34" charset="0"/>
                <a:cs typeface="Open Sans" panose="020B0606030504020204" pitchFamily="34" charset="0"/>
              </a:rPr>
              <a:t>Ontmoetingsavond </a:t>
            </a:r>
          </a:p>
          <a:p>
            <a:pPr algn="ctr"/>
            <a:r>
              <a:rPr lang="nl-BE" sz="2400" dirty="0">
                <a:solidFill>
                  <a:srgbClr val="2B385B"/>
                </a:solidFill>
                <a:latin typeface="Open Sans" panose="020B0606030504020204" pitchFamily="34" charset="0"/>
                <a:ea typeface="Open Sans" panose="020B0606030504020204" pitchFamily="34" charset="0"/>
                <a:cs typeface="Open Sans" panose="020B0606030504020204" pitchFamily="34" charset="0"/>
              </a:rPr>
              <a:t>kinesisten – psychologen </a:t>
            </a:r>
          </a:p>
        </p:txBody>
      </p:sp>
      <p:sp>
        <p:nvSpPr>
          <p:cNvPr id="6" name="Tekstvak 5">
            <a:extLst>
              <a:ext uri="{FF2B5EF4-FFF2-40B4-BE49-F238E27FC236}">
                <a16:creationId xmlns:a16="http://schemas.microsoft.com/office/drawing/2014/main" id="{31055204-8929-6D90-6E5D-A6832C4BA592}"/>
              </a:ext>
            </a:extLst>
          </p:cNvPr>
          <p:cNvSpPr txBox="1"/>
          <p:nvPr/>
        </p:nvSpPr>
        <p:spPr>
          <a:xfrm>
            <a:off x="-3387" y="3549374"/>
            <a:ext cx="12185226" cy="923330"/>
          </a:xfrm>
          <a:prstGeom prst="rect">
            <a:avLst/>
          </a:prstGeom>
          <a:noFill/>
        </p:spPr>
        <p:txBody>
          <a:bodyPr wrap="square" rtlCol="0">
            <a:spAutoFit/>
          </a:bodyPr>
          <a:lstStyle/>
          <a:p>
            <a:pPr algn="ctr"/>
            <a:r>
              <a:rPr lang="nl-BE" sz="5400" dirty="0">
                <a:solidFill>
                  <a:schemeClr val="bg1"/>
                </a:solidFill>
                <a:latin typeface="Open Sans" panose="020B0606030504020204" pitchFamily="34" charset="0"/>
                <a:ea typeface="Open Sans" panose="020B0606030504020204" pitchFamily="34" charset="0"/>
                <a:cs typeface="Open Sans" panose="020B0606030504020204" pitchFamily="34" charset="0"/>
              </a:rPr>
              <a:t>Bedankt!</a:t>
            </a:r>
          </a:p>
        </p:txBody>
      </p:sp>
      <p:pic>
        <p:nvPicPr>
          <p:cNvPr id="2" name="Afbeelding 6">
            <a:extLst>
              <a:ext uri="{FF2B5EF4-FFF2-40B4-BE49-F238E27FC236}">
                <a16:creationId xmlns:a16="http://schemas.microsoft.com/office/drawing/2014/main" id="{DBB5C00B-EEE0-EC5B-1A21-350C54C3DD1F}"/>
              </a:ext>
            </a:extLst>
          </p:cNvPr>
          <p:cNvPicPr>
            <a:picLocks noChangeAspect="1"/>
          </p:cNvPicPr>
          <p:nvPr/>
        </p:nvPicPr>
        <p:blipFill>
          <a:blip r:embed="rId3"/>
          <a:stretch>
            <a:fillRect/>
          </a:stretch>
        </p:blipFill>
        <p:spPr>
          <a:xfrm>
            <a:off x="9767293" y="422146"/>
            <a:ext cx="1905000" cy="469900"/>
          </a:xfrm>
          <a:prstGeom prst="rect">
            <a:avLst/>
          </a:prstGeom>
        </p:spPr>
      </p:pic>
      <p:pic>
        <p:nvPicPr>
          <p:cNvPr id="8" name="Afbeelding 8">
            <a:extLst>
              <a:ext uri="{FF2B5EF4-FFF2-40B4-BE49-F238E27FC236}">
                <a16:creationId xmlns:a16="http://schemas.microsoft.com/office/drawing/2014/main" id="{CA491A2B-CC30-E02C-62BA-64672ED1867D}"/>
              </a:ext>
            </a:extLst>
          </p:cNvPr>
          <p:cNvPicPr>
            <a:picLocks noChangeAspect="1"/>
          </p:cNvPicPr>
          <p:nvPr/>
        </p:nvPicPr>
        <p:blipFill>
          <a:blip r:embed="rId4"/>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81003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0C84CF-414F-4438-C342-8375E1109909}"/>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B6847AF6-E66B-1F3F-DC1E-326CF0A149DE}"/>
              </a:ext>
            </a:extLst>
          </p:cNvPr>
          <p:cNvSpPr txBox="1"/>
          <p:nvPr/>
        </p:nvSpPr>
        <p:spPr>
          <a:xfrm>
            <a:off x="2171107" y="2582614"/>
            <a:ext cx="7843010" cy="169277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Bij de kinesitherapeut kan je enkel op voorschrift van de huisarts terecht.</a:t>
            </a:r>
          </a:p>
        </p:txBody>
      </p:sp>
      <p:pic>
        <p:nvPicPr>
          <p:cNvPr id="2" name="Afbeelding 6">
            <a:extLst>
              <a:ext uri="{FF2B5EF4-FFF2-40B4-BE49-F238E27FC236}">
                <a16:creationId xmlns:a16="http://schemas.microsoft.com/office/drawing/2014/main" id="{92C6688B-5086-D857-C9E3-C3AA2F502CD9}"/>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19EB5279-E052-630A-04B8-4205209C8323}"/>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2359779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3617EE-9CCB-7950-F286-494A6C6A16C8}"/>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DE287A3B-211B-5E35-4EE8-322B6A5FA1D9}"/>
              </a:ext>
            </a:extLst>
          </p:cNvPr>
          <p:cNvSpPr txBox="1"/>
          <p:nvPr/>
        </p:nvSpPr>
        <p:spPr>
          <a:xfrm>
            <a:off x="2171107" y="2582614"/>
            <a:ext cx="7843010" cy="169277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Samenwerken allemaal goed en wel, maar het kost veel tijd en brengt weinig op.</a:t>
            </a:r>
          </a:p>
        </p:txBody>
      </p:sp>
      <p:pic>
        <p:nvPicPr>
          <p:cNvPr id="2" name="Afbeelding 6">
            <a:extLst>
              <a:ext uri="{FF2B5EF4-FFF2-40B4-BE49-F238E27FC236}">
                <a16:creationId xmlns:a16="http://schemas.microsoft.com/office/drawing/2014/main" id="{61E7DA89-64DF-FA47-62BE-C0E6F431FD6D}"/>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0F2B7DAB-EF26-9C1F-ACFC-B5ED5E0C4CC0}"/>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007863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B2063-3CD4-21FC-08B6-D9491CD3C356}"/>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46BC1FF9-3ED3-EA43-2674-C6A13DB9CB30}"/>
              </a:ext>
            </a:extLst>
          </p:cNvPr>
          <p:cNvSpPr txBox="1"/>
          <p:nvPr/>
        </p:nvSpPr>
        <p:spPr>
          <a:xfrm>
            <a:off x="2171107" y="2582614"/>
            <a:ext cx="7843010" cy="169277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Kinesitherapeuten denken dat stress vanzelf verdwijnt als je maar genoeg sport.</a:t>
            </a:r>
          </a:p>
        </p:txBody>
      </p:sp>
      <p:pic>
        <p:nvPicPr>
          <p:cNvPr id="2" name="Afbeelding 6">
            <a:extLst>
              <a:ext uri="{FF2B5EF4-FFF2-40B4-BE49-F238E27FC236}">
                <a16:creationId xmlns:a16="http://schemas.microsoft.com/office/drawing/2014/main" id="{79CBB210-2CF0-1034-24A1-0A7F7500C74D}"/>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AC67AEF0-AF9A-EE02-54B2-B7143C7C372E}"/>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4121189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7269B-ED4F-1EFE-E87C-6ACA49B3F04B}"/>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4A4D5985-3BC2-2B84-C6B1-EF0205C42C49}"/>
              </a:ext>
            </a:extLst>
          </p:cNvPr>
          <p:cNvSpPr txBox="1"/>
          <p:nvPr/>
        </p:nvSpPr>
        <p:spPr>
          <a:xfrm>
            <a:off x="2171107" y="2582614"/>
            <a:ext cx="7843010" cy="1231106"/>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Als je lichaam herstelt, volgt je geest vanzelf.</a:t>
            </a:r>
          </a:p>
        </p:txBody>
      </p:sp>
      <p:pic>
        <p:nvPicPr>
          <p:cNvPr id="2" name="Afbeelding 6">
            <a:extLst>
              <a:ext uri="{FF2B5EF4-FFF2-40B4-BE49-F238E27FC236}">
                <a16:creationId xmlns:a16="http://schemas.microsoft.com/office/drawing/2014/main" id="{63537489-78E2-B8DC-8156-1C7CCB801371}"/>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878DDEA5-2679-E309-E3C7-4F3346728386}"/>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717375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FA8E2-9F8C-6AEE-C557-5BBBFA77C86A}"/>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33B015EC-A3DE-3632-AB0B-9957A6C95D22}"/>
              </a:ext>
            </a:extLst>
          </p:cNvPr>
          <p:cNvSpPr txBox="1"/>
          <p:nvPr/>
        </p:nvSpPr>
        <p:spPr>
          <a:xfrm>
            <a:off x="2171107" y="2582614"/>
            <a:ext cx="7843010" cy="209288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Kinesitherapeuten lossen alles op met oefeningen en beweging, zelfs als het probleem eigenlijk psychisch is.</a:t>
            </a:r>
          </a:p>
        </p:txBody>
      </p:sp>
      <p:pic>
        <p:nvPicPr>
          <p:cNvPr id="2" name="Afbeelding 6">
            <a:extLst>
              <a:ext uri="{FF2B5EF4-FFF2-40B4-BE49-F238E27FC236}">
                <a16:creationId xmlns:a16="http://schemas.microsoft.com/office/drawing/2014/main" id="{43478978-AEEF-584B-BBF3-BEFEFED4C2A0}"/>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7A58F8A1-CB71-D69D-8239-F8F8E707162C}"/>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743671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8B5FB-C96D-BF83-D277-E3B1B49959CB}"/>
            </a:ext>
          </a:extLst>
        </p:cNvPr>
        <p:cNvGrpSpPr/>
        <p:nvPr/>
      </p:nvGrpSpPr>
      <p:grpSpPr>
        <a:xfrm>
          <a:off x="0" y="0"/>
          <a:ext cx="0" cy="0"/>
          <a:chOff x="0" y="0"/>
          <a:chExt cx="0" cy="0"/>
        </a:xfrm>
      </p:grpSpPr>
      <p:sp>
        <p:nvSpPr>
          <p:cNvPr id="6" name="Tekstvak 5">
            <a:extLst>
              <a:ext uri="{FF2B5EF4-FFF2-40B4-BE49-F238E27FC236}">
                <a16:creationId xmlns:a16="http://schemas.microsoft.com/office/drawing/2014/main" id="{9BFED98C-12A9-6E77-6FAD-C1C7C98F4687}"/>
              </a:ext>
            </a:extLst>
          </p:cNvPr>
          <p:cNvSpPr txBox="1"/>
          <p:nvPr/>
        </p:nvSpPr>
        <p:spPr>
          <a:xfrm>
            <a:off x="2171107" y="2582614"/>
            <a:ext cx="7843010" cy="2092881"/>
          </a:xfrm>
          <a:prstGeom prst="rect">
            <a:avLst/>
          </a:prstGeom>
          <a:noFill/>
        </p:spPr>
        <p:txBody>
          <a:bodyPr wrap="square" rtlCol="0">
            <a:spAutoFit/>
          </a:bodyPr>
          <a:lstStyle/>
          <a:p>
            <a:pPr algn="ctr"/>
            <a:r>
              <a:rPr lang="nl-BE" b="1" dirty="0">
                <a:solidFill>
                  <a:srgbClr val="2B385B"/>
                </a:solidFill>
                <a:latin typeface="Open Sans" panose="020B0606030504020204" pitchFamily="34" charset="0"/>
                <a:ea typeface="Open Sans" panose="020B0606030504020204" pitchFamily="34" charset="0"/>
                <a:cs typeface="Open Sans" panose="020B0606030504020204" pitchFamily="34" charset="0"/>
              </a:rPr>
              <a:t>Stelling</a:t>
            </a:r>
            <a:endParaRPr lang="nl-BE" sz="2800" b="1"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endParaRPr lang="nl-BE" sz="2800" dirty="0">
              <a:solidFill>
                <a:srgbClr val="2B385B"/>
              </a:solidFill>
              <a:latin typeface="Open Sans" panose="020B0606030504020204" pitchFamily="34" charset="0"/>
              <a:ea typeface="Open Sans" panose="020B0606030504020204" pitchFamily="34" charset="0"/>
              <a:cs typeface="Open Sans" panose="020B0606030504020204" pitchFamily="34" charset="0"/>
            </a:endParaRPr>
          </a:p>
          <a:p>
            <a:pPr algn="ctr"/>
            <a:r>
              <a:rPr lang="nl-NL" sz="2800" dirty="0">
                <a:solidFill>
                  <a:srgbClr val="2B385B"/>
                </a:solidFill>
                <a:latin typeface="Open Sans" panose="020B0606030504020204" pitchFamily="34" charset="0"/>
                <a:ea typeface="Open Sans" panose="020B0606030504020204" pitchFamily="34" charset="0"/>
                <a:cs typeface="Open Sans" panose="020B0606030504020204" pitchFamily="34" charset="0"/>
              </a:rPr>
              <a:t>Psychologen denken dat elk lichamelijk probleem eigenlijk een mentale oorzaak heeft.</a:t>
            </a:r>
          </a:p>
        </p:txBody>
      </p:sp>
      <p:pic>
        <p:nvPicPr>
          <p:cNvPr id="2" name="Afbeelding 6">
            <a:extLst>
              <a:ext uri="{FF2B5EF4-FFF2-40B4-BE49-F238E27FC236}">
                <a16:creationId xmlns:a16="http://schemas.microsoft.com/office/drawing/2014/main" id="{4B6EE3BF-FF71-D612-8111-4EBCC1CBF771}"/>
              </a:ext>
            </a:extLst>
          </p:cNvPr>
          <p:cNvPicPr>
            <a:picLocks noChangeAspect="1"/>
          </p:cNvPicPr>
          <p:nvPr/>
        </p:nvPicPr>
        <p:blipFill>
          <a:blip r:embed="rId2"/>
          <a:stretch>
            <a:fillRect/>
          </a:stretch>
        </p:blipFill>
        <p:spPr>
          <a:xfrm>
            <a:off x="9767293" y="422146"/>
            <a:ext cx="1905000" cy="469900"/>
          </a:xfrm>
          <a:prstGeom prst="rect">
            <a:avLst/>
          </a:prstGeom>
        </p:spPr>
      </p:pic>
      <p:pic>
        <p:nvPicPr>
          <p:cNvPr id="3" name="Afbeelding 8">
            <a:extLst>
              <a:ext uri="{FF2B5EF4-FFF2-40B4-BE49-F238E27FC236}">
                <a16:creationId xmlns:a16="http://schemas.microsoft.com/office/drawing/2014/main" id="{A1BF0A22-3506-8591-F782-F3E22C476C44}"/>
              </a:ext>
            </a:extLst>
          </p:cNvPr>
          <p:cNvPicPr>
            <a:picLocks noChangeAspect="1"/>
          </p:cNvPicPr>
          <p:nvPr/>
        </p:nvPicPr>
        <p:blipFill>
          <a:blip r:embed="rId3"/>
          <a:stretch>
            <a:fillRect/>
          </a:stretch>
        </p:blipFill>
        <p:spPr>
          <a:xfrm>
            <a:off x="364412" y="331491"/>
            <a:ext cx="2371075" cy="651211"/>
          </a:xfrm>
          <a:prstGeom prst="rect">
            <a:avLst/>
          </a:prstGeom>
        </p:spPr>
      </p:pic>
    </p:spTree>
    <p:extLst>
      <p:ext uri="{BB962C8B-B14F-4D97-AF65-F5344CB8AC3E}">
        <p14:creationId xmlns:p14="http://schemas.microsoft.com/office/powerpoint/2010/main" val="129077722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3fbc2a3-6755-4fce-8600-a15a0f92cbe9" xsi:nil="true"/>
    <lcf76f155ced4ddcb4097134ff3c332f xmlns="4ba21c8f-91c8-4be0-9a26-1fbe7ece33a5">
      <Terms xmlns="http://schemas.microsoft.com/office/infopath/2007/PartnerControls"/>
    </lcf76f155ced4ddcb4097134ff3c332f>
    <_Flow_SignoffStatus xmlns="4ba21c8f-91c8-4be0-9a26-1fbe7ece33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2E4DFFA033FE45A4367D39BDF0C325" ma:contentTypeVersion="20" ma:contentTypeDescription="Een nieuw document maken." ma:contentTypeScope="" ma:versionID="c62eb0163a1f7a0b4c626a123a956a19">
  <xsd:schema xmlns:xsd="http://www.w3.org/2001/XMLSchema" xmlns:xs="http://www.w3.org/2001/XMLSchema" xmlns:p="http://schemas.microsoft.com/office/2006/metadata/properties" xmlns:ns2="ee259442-a19a-4161-9a51-ded99d57dd5f" xmlns:ns3="4ba21c8f-91c8-4be0-9a26-1fbe7ece33a5" xmlns:ns4="83fbc2a3-6755-4fce-8600-a15a0f92cbe9" targetNamespace="http://schemas.microsoft.com/office/2006/metadata/properties" ma:root="true" ma:fieldsID="85067af8fc1790cfb2fc8d8cf6fdd0f6" ns2:_="" ns3:_="" ns4:_="">
    <xsd:import namespace="ee259442-a19a-4161-9a51-ded99d57dd5f"/>
    <xsd:import namespace="4ba21c8f-91c8-4be0-9a26-1fbe7ece33a5"/>
    <xsd:import namespace="83fbc2a3-6755-4fce-8600-a15a0f92cbe9"/>
    <xsd:element name="properties">
      <xsd:complexType>
        <xsd:sequence>
          <xsd:element name="documentManagement">
            <xsd:complexType>
              <xsd:all>
                <xsd:element ref="ns2:SharedWithUsers" minOccurs="0"/>
                <xsd:element ref="ns2:SharingHintHash"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LengthInSeconds" minOccurs="0"/>
                <xsd:element ref="ns3:lcf76f155ced4ddcb4097134ff3c332f" minOccurs="0"/>
                <xsd:element ref="ns4:TaxCatchAll" minOccurs="0"/>
                <xsd:element ref="ns3:_Flow_SignoffStatu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e259442-a19a-4161-9a51-ded99d57dd5f"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Hint-hash delen" ma:internalName="SharingHintHash" ma:readOnly="true">
      <xsd:simpleType>
        <xsd:restriction base="dms:Text"/>
      </xsd:simpleType>
    </xsd:element>
    <xsd:element name="SharedWithDetails" ma:index="10" nillable="true" ma:displayName="Gedeeld met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a21c8f-91c8-4be0-9a26-1fbe7ece33a5"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Afbeeldingtags" ma:readOnly="false" ma:fieldId="{5cf76f15-5ced-4ddc-b409-7134ff3c332f}" ma:taxonomyMulti="true" ma:sspId="25b54832-9fd7-4742-9fb0-7be0a81a4a8c" ma:termSetId="09814cd3-568e-fe90-9814-8d621ff8fb84" ma:anchorId="fba54fb3-c3e1-fe81-a776-ca4b69148c4d" ma:open="true" ma:isKeyword="false">
      <xsd:complexType>
        <xsd:sequence>
          <xsd:element ref="pc:Terms" minOccurs="0" maxOccurs="1"/>
        </xsd:sequence>
      </xsd:complexType>
    </xsd:element>
    <xsd:element name="_Flow_SignoffStatus" ma:index="25" nillable="true" ma:displayName="Afmeldingsstatus" ma:internalName="Afmeldingsstatus">
      <xsd:simpleType>
        <xsd:restriction base="dms:Text"/>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fbc2a3-6755-4fce-8600-a15a0f92cbe9" elementFormDefault="qualified">
    <xsd:import namespace="http://schemas.microsoft.com/office/2006/documentManagement/types"/>
    <xsd:import namespace="http://schemas.microsoft.com/office/infopath/2007/PartnerControls"/>
    <xsd:element name="TaxCatchAll" ma:index="24" nillable="true" ma:displayName="Taxonomy Catch All Column" ma:hidden="true" ma:list="{eb1f8b83-de0c-4764-b8f6-fb02986eb9e4}" ma:internalName="TaxCatchAll" ma:showField="CatchAllData" ma:web="83fbc2a3-6755-4fce-8600-a15a0f92cbe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4E51A9-2357-439E-8AF1-AE5151C1E92C}">
  <ds:schemaRefs>
    <ds:schemaRef ds:uri="http://schemas.microsoft.com/office/2006/metadata/properties"/>
    <ds:schemaRef ds:uri="http://schemas.microsoft.com/office/infopath/2007/PartnerControls"/>
    <ds:schemaRef ds:uri="83fbc2a3-6755-4fce-8600-a15a0f92cbe9"/>
    <ds:schemaRef ds:uri="4ba21c8f-91c8-4be0-9a26-1fbe7ece33a5"/>
  </ds:schemaRefs>
</ds:datastoreItem>
</file>

<file path=customXml/itemProps2.xml><?xml version="1.0" encoding="utf-8"?>
<ds:datastoreItem xmlns:ds="http://schemas.openxmlformats.org/officeDocument/2006/customXml" ds:itemID="{DB0F35DD-CE21-4230-B205-BCDC67E5261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e259442-a19a-4161-9a51-ded99d57dd5f"/>
    <ds:schemaRef ds:uri="4ba21c8f-91c8-4be0-9a26-1fbe7ece33a5"/>
    <ds:schemaRef ds:uri="83fbc2a3-6755-4fce-8600-a15a0f92cb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F07A95-DA97-4DE1-B850-BAA3F9CBD3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75</TotalTime>
  <Words>887</Words>
  <Application>Microsoft Office PowerPoint</Application>
  <PresentationFormat>Widescreen</PresentationFormat>
  <Paragraphs>160</Paragraphs>
  <Slides>35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Light</vt:lpstr>
      <vt:lpstr>Open Sans</vt:lpstr>
      <vt:lpstr>Kantoorthema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Menti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lynn Delfosse</dc:creator>
  <cp:lastModifiedBy>Steven Joris</cp:lastModifiedBy>
  <cp:revision>19</cp:revision>
  <dcterms:created xsi:type="dcterms:W3CDTF">2024-12-17T10:37:27Z</dcterms:created>
  <dcterms:modified xsi:type="dcterms:W3CDTF">2025-03-13T14:22:09Z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337be75-dfbb-4261-9834-ac247c7dde13_Enabled">
    <vt:lpwstr>true</vt:lpwstr>
  </property>
  <property fmtid="{D5CDD505-2E9C-101B-9397-08002B2CF9AE}" pid="3" name="MSIP_Label_c337be75-dfbb-4261-9834-ac247c7dde13_SetDate">
    <vt:lpwstr>2025-01-29T20:54:44Z</vt:lpwstr>
  </property>
  <property fmtid="{D5CDD505-2E9C-101B-9397-08002B2CF9AE}" pid="4" name="MSIP_Label_c337be75-dfbb-4261-9834-ac247c7dde13_Method">
    <vt:lpwstr>Standard</vt:lpwstr>
  </property>
  <property fmtid="{D5CDD505-2E9C-101B-9397-08002B2CF9AE}" pid="5" name="MSIP_Label_c337be75-dfbb-4261-9834-ac247c7dde13_Name">
    <vt:lpwstr>Algemeen</vt:lpwstr>
  </property>
  <property fmtid="{D5CDD505-2E9C-101B-9397-08002B2CF9AE}" pid="6" name="MSIP_Label_c337be75-dfbb-4261-9834-ac247c7dde13_SiteId">
    <vt:lpwstr>77d33cc5-c9b4-4766-95c7-ed5b515e1cce</vt:lpwstr>
  </property>
  <property fmtid="{D5CDD505-2E9C-101B-9397-08002B2CF9AE}" pid="7" name="MSIP_Label_c337be75-dfbb-4261-9834-ac247c7dde13_ActionId">
    <vt:lpwstr>67aaeab9-e172-4740-ad82-8df318823870</vt:lpwstr>
  </property>
  <property fmtid="{D5CDD505-2E9C-101B-9397-08002B2CF9AE}" pid="8" name="MSIP_Label_c337be75-dfbb-4261-9834-ac247c7dde13_ContentBits">
    <vt:lpwstr>0</vt:lpwstr>
  </property>
  <property fmtid="{D5CDD505-2E9C-101B-9397-08002B2CF9AE}" pid="9" name="ContentTypeId">
    <vt:lpwstr>0x010100262E4DFFA033FE45A4367D39BDF0C325</vt:lpwstr>
  </property>
  <property fmtid="{D5CDD505-2E9C-101B-9397-08002B2CF9AE}" pid="10" name="MediaServiceImageTags">
    <vt:lpwstr/>
  </property>
</Properties>
</file>